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6" r:id="rId3"/>
    <p:sldId id="277" r:id="rId4"/>
    <p:sldId id="278" r:id="rId5"/>
    <p:sldId id="262" r:id="rId6"/>
    <p:sldId id="257" r:id="rId7"/>
    <p:sldId id="275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83" r:id="rId21"/>
    <p:sldId id="279" r:id="rId22"/>
    <p:sldId id="280" r:id="rId23"/>
    <p:sldId id="274" r:id="rId24"/>
    <p:sldId id="281" r:id="rId25"/>
    <p:sldId id="282" r:id="rId26"/>
    <p:sldId id="272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7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95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kagi\Desktop\NBER%20Japan%20Project%20presentatio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title>
      <c:tx>
        <c:rich>
          <a:bodyPr/>
          <a:lstStyle/>
          <a:p>
            <a:pPr>
              <a:defRPr/>
            </a:pPr>
            <a:r>
              <a:rPr lang="en-US" altLang="ja-JP"/>
              <a:t>Manufacturing</a:t>
            </a:r>
            <a:r>
              <a:rPr lang="en-US" altLang="ja-JP" baseline="0"/>
              <a:t> Employment, 1991-2010 (ten thousand persons; percent)</a:t>
            </a:r>
            <a:endParaRPr lang="ja-JP" altLang="en-US"/>
          </a:p>
        </c:rich>
      </c:tx>
      <c:layout/>
    </c:title>
    <c:plotArea>
      <c:layout/>
      <c:barChart>
        <c:barDir val="col"/>
        <c:grouping val="clustered"/>
        <c:ser>
          <c:idx val="2"/>
          <c:order val="2"/>
          <c:tx>
            <c:strRef>
              <c:f>Employment!$D$2</c:f>
              <c:strCache>
                <c:ptCount val="1"/>
                <c:pt idx="0">
                  <c:v>Percent</c:v>
                </c:pt>
              </c:strCache>
            </c:strRef>
          </c:tx>
          <c:cat>
            <c:numRef>
              <c:f>Employment!$A$3:$A$22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Employment!$D$3:$D$22</c:f>
              <c:numCache>
                <c:formatCode>General</c:formatCode>
                <c:ptCount val="20"/>
                <c:pt idx="0">
                  <c:v>24.336630554247137</c:v>
                </c:pt>
                <c:pt idx="1">
                  <c:v>24.378495960223741</c:v>
                </c:pt>
                <c:pt idx="2">
                  <c:v>23.720930232558139</c:v>
                </c:pt>
                <c:pt idx="3">
                  <c:v>23.183015651634896</c:v>
                </c:pt>
                <c:pt idx="4">
                  <c:v>22.54917144184606</c:v>
                </c:pt>
                <c:pt idx="5">
                  <c:v>22.278754239901328</c:v>
                </c:pt>
                <c:pt idx="6">
                  <c:v>21.991764526460273</c:v>
                </c:pt>
                <c:pt idx="7">
                  <c:v>21.215842800122811</c:v>
                </c:pt>
                <c:pt idx="8">
                  <c:v>20.813989476942123</c:v>
                </c:pt>
                <c:pt idx="9">
                  <c:v>20.493329196400868</c:v>
                </c:pt>
                <c:pt idx="10">
                  <c:v>20.024953212726139</c:v>
                </c:pt>
                <c:pt idx="11">
                  <c:v>18.988941548183256</c:v>
                </c:pt>
                <c:pt idx="12">
                  <c:v>18.651044965167827</c:v>
                </c:pt>
                <c:pt idx="13">
                  <c:v>18.170327065887186</c:v>
                </c:pt>
                <c:pt idx="14">
                  <c:v>17.967275015733168</c:v>
                </c:pt>
                <c:pt idx="15">
                  <c:v>18.191789407709184</c:v>
                </c:pt>
                <c:pt idx="16">
                  <c:v>18.169058016219587</c:v>
                </c:pt>
                <c:pt idx="17">
                  <c:v>17.916992952231794</c:v>
                </c:pt>
                <c:pt idx="18">
                  <c:v>17.080547596306907</c:v>
                </c:pt>
                <c:pt idx="19">
                  <c:v>16.751918158567776</c:v>
                </c:pt>
              </c:numCache>
            </c:numRef>
          </c:val>
        </c:ser>
        <c:axId val="178277376"/>
        <c:axId val="178275840"/>
      </c:barChart>
      <c:lineChart>
        <c:grouping val="standard"/>
        <c:ser>
          <c:idx val="0"/>
          <c:order val="0"/>
          <c:tx>
            <c:strRef>
              <c:f>Employment!$B$2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numRef>
              <c:f>Employment!$A$3:$A$22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Employment!$B$3:$B$22</c:f>
              <c:numCache>
                <c:formatCode>0</c:formatCode>
                <c:ptCount val="20"/>
                <c:pt idx="0">
                  <c:v>6369</c:v>
                </c:pt>
                <c:pt idx="1">
                  <c:v>6436</c:v>
                </c:pt>
                <c:pt idx="2">
                  <c:v>6450</c:v>
                </c:pt>
                <c:pt idx="3">
                  <c:v>6453</c:v>
                </c:pt>
                <c:pt idx="4">
                  <c:v>6457</c:v>
                </c:pt>
                <c:pt idx="5">
                  <c:v>6486</c:v>
                </c:pt>
                <c:pt idx="6">
                  <c:v>6557</c:v>
                </c:pt>
                <c:pt idx="7">
                  <c:v>6514</c:v>
                </c:pt>
                <c:pt idx="8">
                  <c:v>6462</c:v>
                </c:pt>
                <c:pt idx="9">
                  <c:v>6446</c:v>
                </c:pt>
                <c:pt idx="10">
                  <c:v>6412</c:v>
                </c:pt>
                <c:pt idx="11" formatCode="0\ ">
                  <c:v>6330</c:v>
                </c:pt>
                <c:pt idx="12" formatCode="0\ ">
                  <c:v>6316</c:v>
                </c:pt>
                <c:pt idx="13" formatCode="0\ ">
                  <c:v>6329</c:v>
                </c:pt>
                <c:pt idx="14" formatCode="0\ ">
                  <c:v>6356</c:v>
                </c:pt>
                <c:pt idx="15" formatCode="0\ ">
                  <c:v>6382</c:v>
                </c:pt>
                <c:pt idx="16" formatCode="0\ ">
                  <c:v>6412</c:v>
                </c:pt>
                <c:pt idx="17" formatCode="0\ ">
                  <c:v>6385</c:v>
                </c:pt>
                <c:pt idx="18" formatCode="0\ ">
                  <c:v>6282</c:v>
                </c:pt>
                <c:pt idx="19" formatCode="0\ ">
                  <c:v>6256</c:v>
                </c:pt>
              </c:numCache>
            </c:numRef>
          </c:val>
        </c:ser>
        <c:ser>
          <c:idx val="1"/>
          <c:order val="1"/>
          <c:tx>
            <c:strRef>
              <c:f>Employment!$C$2</c:f>
              <c:strCache>
                <c:ptCount val="1"/>
                <c:pt idx="0">
                  <c:v>Manufacturing</c:v>
                </c:pt>
              </c:strCache>
            </c:strRef>
          </c:tx>
          <c:marker>
            <c:symbol val="none"/>
          </c:marker>
          <c:cat>
            <c:numRef>
              <c:f>Employment!$A$3:$A$22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Employment!$C$3:$C$22</c:f>
              <c:numCache>
                <c:formatCode>0</c:formatCode>
                <c:ptCount val="20"/>
                <c:pt idx="0">
                  <c:v>1550</c:v>
                </c:pt>
                <c:pt idx="1">
                  <c:v>1569</c:v>
                </c:pt>
                <c:pt idx="2">
                  <c:v>1530</c:v>
                </c:pt>
                <c:pt idx="3">
                  <c:v>1496</c:v>
                </c:pt>
                <c:pt idx="4">
                  <c:v>1456</c:v>
                </c:pt>
                <c:pt idx="5">
                  <c:v>1445</c:v>
                </c:pt>
                <c:pt idx="6">
                  <c:v>1442</c:v>
                </c:pt>
                <c:pt idx="7">
                  <c:v>1382</c:v>
                </c:pt>
                <c:pt idx="8">
                  <c:v>1345</c:v>
                </c:pt>
                <c:pt idx="9">
                  <c:v>1321</c:v>
                </c:pt>
                <c:pt idx="10">
                  <c:v>1284</c:v>
                </c:pt>
                <c:pt idx="11" formatCode="0\ ">
                  <c:v>1202</c:v>
                </c:pt>
                <c:pt idx="12" formatCode="0\ ">
                  <c:v>1178</c:v>
                </c:pt>
                <c:pt idx="13" formatCode="0\ ">
                  <c:v>1150</c:v>
                </c:pt>
                <c:pt idx="14" formatCode="0\ ">
                  <c:v>1142</c:v>
                </c:pt>
                <c:pt idx="15" formatCode="0\ ">
                  <c:v>1161</c:v>
                </c:pt>
                <c:pt idx="16" formatCode="0\ ">
                  <c:v>1165</c:v>
                </c:pt>
                <c:pt idx="17" formatCode="0\ ">
                  <c:v>1144</c:v>
                </c:pt>
                <c:pt idx="18" formatCode="0\ ">
                  <c:v>1073</c:v>
                </c:pt>
                <c:pt idx="19" formatCode="0\ ">
                  <c:v>1048</c:v>
                </c:pt>
              </c:numCache>
            </c:numRef>
          </c:val>
        </c:ser>
        <c:marker val="1"/>
        <c:axId val="226023680"/>
        <c:axId val="178274304"/>
      </c:lineChart>
      <c:catAx>
        <c:axId val="226023680"/>
        <c:scaling>
          <c:orientation val="minMax"/>
        </c:scaling>
        <c:axPos val="b"/>
        <c:numFmt formatCode="General" sourceLinked="1"/>
        <c:tickLblPos val="nextTo"/>
        <c:crossAx val="178274304"/>
        <c:crosses val="autoZero"/>
        <c:auto val="1"/>
        <c:lblAlgn val="ctr"/>
        <c:lblOffset val="100"/>
      </c:catAx>
      <c:valAx>
        <c:axId val="178274304"/>
        <c:scaling>
          <c:orientation val="minMax"/>
        </c:scaling>
        <c:axPos val="l"/>
        <c:majorGridlines/>
        <c:numFmt formatCode="0" sourceLinked="1"/>
        <c:tickLblPos val="nextTo"/>
        <c:crossAx val="226023680"/>
        <c:crosses val="autoZero"/>
        <c:crossBetween val="between"/>
      </c:valAx>
      <c:valAx>
        <c:axId val="178275840"/>
        <c:scaling>
          <c:orientation val="minMax"/>
        </c:scaling>
        <c:axPos val="r"/>
        <c:numFmt formatCode="General" sourceLinked="1"/>
        <c:tickLblPos val="nextTo"/>
        <c:crossAx val="178277376"/>
        <c:crosses val="max"/>
        <c:crossBetween val="between"/>
      </c:valAx>
      <c:catAx>
        <c:axId val="178277376"/>
        <c:scaling>
          <c:orientation val="minMax"/>
        </c:scaling>
        <c:delete val="1"/>
        <c:axPos val="b"/>
        <c:numFmt formatCode="General" sourceLinked="1"/>
        <c:tickLblPos val="none"/>
        <c:crossAx val="178275840"/>
        <c:crosses val="autoZero"/>
        <c:auto val="1"/>
        <c:lblAlgn val="ctr"/>
        <c:lblOffset val="100"/>
      </c:catAx>
    </c:plotArea>
    <c:legend>
      <c:legendPos val="b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title>
      <c:tx>
        <c:rich>
          <a:bodyPr/>
          <a:lstStyle/>
          <a:p>
            <a:pPr>
              <a:defRPr/>
            </a:pPr>
            <a:r>
              <a:rPr lang="en-US"/>
              <a:t>Income</a:t>
            </a:r>
            <a:r>
              <a:rPr lang="en-US" baseline="0"/>
              <a:t> from and Payment to the Rest of the World, 1991-2010 (%GDP)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'National income, 1991-2010'!$H$32</c:f>
              <c:strCache>
                <c:ptCount val="1"/>
                <c:pt idx="0">
                  <c:v>Net income receipt/GDP</c:v>
                </c:pt>
              </c:strCache>
            </c:strRef>
          </c:tx>
          <c:cat>
            <c:numRef>
              <c:f>'National income, 1991-2010'!$G$33:$G$52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'National income, 1991-2010'!$H$33:$H$52</c:f>
              <c:numCache>
                <c:formatCode>General</c:formatCode>
                <c:ptCount val="20"/>
                <c:pt idx="0">
                  <c:v>0.65427298007889723</c:v>
                </c:pt>
                <c:pt idx="1">
                  <c:v>0.82979257993422384</c:v>
                </c:pt>
                <c:pt idx="2">
                  <c:v>0.86063643682043744</c:v>
                </c:pt>
                <c:pt idx="3">
                  <c:v>0.78046835061827169</c:v>
                </c:pt>
                <c:pt idx="4">
                  <c:v>0.77465009173700516</c:v>
                </c:pt>
                <c:pt idx="5">
                  <c:v>1.0832420153350872</c:v>
                </c:pt>
                <c:pt idx="6">
                  <c:v>1.3105356970049686</c:v>
                </c:pt>
                <c:pt idx="7">
                  <c:v>1.3744158806778459</c:v>
                </c:pt>
                <c:pt idx="8">
                  <c:v>1.2828844644379362</c:v>
                </c:pt>
                <c:pt idx="9">
                  <c:v>1.2766260316559039</c:v>
                </c:pt>
                <c:pt idx="10">
                  <c:v>1.6717642480295636</c:v>
                </c:pt>
                <c:pt idx="11">
                  <c:v>1.667656532852227</c:v>
                </c:pt>
                <c:pt idx="12">
                  <c:v>1.7385691034358979</c:v>
                </c:pt>
                <c:pt idx="13">
                  <c:v>1.9304338263683145</c:v>
                </c:pt>
                <c:pt idx="14">
                  <c:v>2.361568192254706</c:v>
                </c:pt>
                <c:pt idx="15">
                  <c:v>2.8418211117523335</c:v>
                </c:pt>
                <c:pt idx="16">
                  <c:v>3.3438831906555007</c:v>
                </c:pt>
                <c:pt idx="17">
                  <c:v>3.3204884594399111</c:v>
                </c:pt>
                <c:pt idx="18">
                  <c:v>2.7432773873856084</c:v>
                </c:pt>
                <c:pt idx="19">
                  <c:v>2.6144481032740172</c:v>
                </c:pt>
              </c:numCache>
            </c:numRef>
          </c:val>
        </c:ser>
        <c:dLbls/>
        <c:axId val="172753280"/>
        <c:axId val="172754816"/>
      </c:barChart>
      <c:lineChart>
        <c:grouping val="standard"/>
        <c:ser>
          <c:idx val="1"/>
          <c:order val="1"/>
          <c:tx>
            <c:strRef>
              <c:f>'National income, 1991-2010'!$I$32</c:f>
              <c:strCache>
                <c:ptCount val="1"/>
                <c:pt idx="0">
                  <c:v>Income from ROW/GDP</c:v>
                </c:pt>
              </c:strCache>
            </c:strRef>
          </c:tx>
          <c:marker>
            <c:symbol val="none"/>
          </c:marker>
          <c:cat>
            <c:numRef>
              <c:f>'National income, 1991-2010'!$G$33:$G$52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'National income, 1991-2010'!$I$33:$I$52</c:f>
              <c:numCache>
                <c:formatCode>General</c:formatCode>
                <c:ptCount val="20"/>
                <c:pt idx="0">
                  <c:v>4.1273328166693561</c:v>
                </c:pt>
                <c:pt idx="1">
                  <c:v>3.8457490575785993</c:v>
                </c:pt>
                <c:pt idx="2">
                  <c:v>3.4996045165737124</c:v>
                </c:pt>
                <c:pt idx="3">
                  <c:v>3.3570047965985483</c:v>
                </c:pt>
                <c:pt idx="4">
                  <c:v>3.7711633787087346</c:v>
                </c:pt>
                <c:pt idx="5">
                  <c:v>2.5613460913190544</c:v>
                </c:pt>
                <c:pt idx="6">
                  <c:v>2.7942916441786112</c:v>
                </c:pt>
                <c:pt idx="7">
                  <c:v>2.7942462092898981</c:v>
                </c:pt>
                <c:pt idx="8">
                  <c:v>2.2999280989878796</c:v>
                </c:pt>
                <c:pt idx="9">
                  <c:v>2.3011992884946597</c:v>
                </c:pt>
                <c:pt idx="10">
                  <c:v>2.7693097138811265</c:v>
                </c:pt>
                <c:pt idx="11">
                  <c:v>2.6036194501174612</c:v>
                </c:pt>
                <c:pt idx="12">
                  <c:v>2.564767262091725</c:v>
                </c:pt>
                <c:pt idx="13">
                  <c:v>2.8259677754669412</c:v>
                </c:pt>
                <c:pt idx="14">
                  <c:v>3.5117982741466403</c:v>
                </c:pt>
                <c:pt idx="15">
                  <c:v>4.2884528055552922</c:v>
                </c:pt>
                <c:pt idx="16">
                  <c:v>5.113376696635088</c:v>
                </c:pt>
                <c:pt idx="17">
                  <c:v>4.9136400982121353</c:v>
                </c:pt>
                <c:pt idx="18">
                  <c:v>3.9522509076060537</c:v>
                </c:pt>
                <c:pt idx="19">
                  <c:v>3.6964520529734708</c:v>
                </c:pt>
              </c:numCache>
            </c:numRef>
          </c:val>
        </c:ser>
        <c:ser>
          <c:idx val="2"/>
          <c:order val="2"/>
          <c:tx>
            <c:strRef>
              <c:f>'National income, 1991-2010'!$J$32</c:f>
              <c:strCache>
                <c:ptCount val="1"/>
                <c:pt idx="0">
                  <c:v>Payment to ROW/GDP</c:v>
                </c:pt>
              </c:strCache>
            </c:strRef>
          </c:tx>
          <c:marker>
            <c:symbol val="none"/>
          </c:marker>
          <c:cat>
            <c:numRef>
              <c:f>'National income, 1991-2010'!$G$33:$G$52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'National income, 1991-2010'!$J$33:$J$52</c:f>
              <c:numCache>
                <c:formatCode>General</c:formatCode>
                <c:ptCount val="20"/>
                <c:pt idx="0">
                  <c:v>3.4730598365904601</c:v>
                </c:pt>
                <c:pt idx="1">
                  <c:v>3.0159564776443748</c:v>
                </c:pt>
                <c:pt idx="2">
                  <c:v>2.6389680797532744</c:v>
                </c:pt>
                <c:pt idx="3">
                  <c:v>2.5765364459802766</c:v>
                </c:pt>
                <c:pt idx="4">
                  <c:v>2.9965132869717297</c:v>
                </c:pt>
                <c:pt idx="5">
                  <c:v>1.4781040759839672</c:v>
                </c:pt>
                <c:pt idx="6">
                  <c:v>1.4837559471736417</c:v>
                </c:pt>
                <c:pt idx="7">
                  <c:v>1.4198303286120526</c:v>
                </c:pt>
                <c:pt idx="8">
                  <c:v>1.0170436345499436</c:v>
                </c:pt>
                <c:pt idx="9">
                  <c:v>1.0245732568387558</c:v>
                </c:pt>
                <c:pt idx="10">
                  <c:v>1.0975454658515629</c:v>
                </c:pt>
                <c:pt idx="11">
                  <c:v>0.93596291726523373</c:v>
                </c:pt>
                <c:pt idx="12">
                  <c:v>0.82619815865582702</c:v>
                </c:pt>
                <c:pt idx="13">
                  <c:v>0.89553394909862649</c:v>
                </c:pt>
                <c:pt idx="14">
                  <c:v>1.1502300818919335</c:v>
                </c:pt>
                <c:pt idx="15">
                  <c:v>1.4466316938029595</c:v>
                </c:pt>
                <c:pt idx="16">
                  <c:v>1.7694935059795889</c:v>
                </c:pt>
                <c:pt idx="17">
                  <c:v>1.5931516387722215</c:v>
                </c:pt>
                <c:pt idx="18">
                  <c:v>1.2089735202204457</c:v>
                </c:pt>
                <c:pt idx="19">
                  <c:v>1.0820039496994525</c:v>
                </c:pt>
              </c:numCache>
            </c:numRef>
          </c:val>
        </c:ser>
        <c:dLbls/>
        <c:marker val="1"/>
        <c:axId val="172753280"/>
        <c:axId val="172754816"/>
      </c:lineChart>
      <c:catAx>
        <c:axId val="172753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ja-JP"/>
            </a:pPr>
            <a:endParaRPr lang="ja-JP"/>
          </a:p>
        </c:txPr>
        <c:crossAx val="172754816"/>
        <c:crosses val="autoZero"/>
        <c:auto val="1"/>
        <c:lblAlgn val="ctr"/>
        <c:lblOffset val="100"/>
      </c:catAx>
      <c:valAx>
        <c:axId val="1727548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ja-JP"/>
            </a:pPr>
            <a:endParaRPr lang="ja-JP"/>
          </a:p>
        </c:txPr>
        <c:crossAx val="1727532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ja-JP"/>
          </a:pPr>
          <a:endParaRPr lang="ja-JP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title>
      <c:tx>
        <c:rich>
          <a:bodyPr/>
          <a:lstStyle/>
          <a:p>
            <a:pPr>
              <a:defRPr/>
            </a:pPr>
            <a:r>
              <a:rPr lang="en-US"/>
              <a:t>Net</a:t>
            </a:r>
            <a:r>
              <a:rPr lang="en-US" baseline="0"/>
              <a:t> Foreign Assets, 1995-2010</a:t>
            </a:r>
          </a:p>
          <a:p>
            <a:pPr>
              <a:defRPr/>
            </a:pPr>
            <a:r>
              <a:rPr lang="en-US" baseline="0"/>
              <a:t> (end-year; yen billion)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IIP!$AV$12</c:f>
              <c:strCache>
                <c:ptCount val="1"/>
                <c:pt idx="0">
                  <c:v>Net foreign assets</c:v>
                </c:pt>
              </c:strCache>
            </c:strRef>
          </c:tx>
          <c:cat>
            <c:numRef>
              <c:f>IIP!$AU$13:$AU$28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IIP!$AV$13:$AV$28</c:f>
              <c:numCache>
                <c:formatCode>#,##0</c:formatCode>
                <c:ptCount val="16"/>
                <c:pt idx="0">
                  <c:v>84072</c:v>
                </c:pt>
                <c:pt idx="1">
                  <c:v>103359</c:v>
                </c:pt>
                <c:pt idx="2">
                  <c:v>124587</c:v>
                </c:pt>
                <c:pt idx="3">
                  <c:v>133273</c:v>
                </c:pt>
                <c:pt idx="4">
                  <c:v>84735</c:v>
                </c:pt>
                <c:pt idx="5">
                  <c:v>133047</c:v>
                </c:pt>
                <c:pt idx="6">
                  <c:v>179257</c:v>
                </c:pt>
                <c:pt idx="7">
                  <c:v>175308</c:v>
                </c:pt>
                <c:pt idx="8">
                  <c:v>172818</c:v>
                </c:pt>
                <c:pt idx="9">
                  <c:v>185797</c:v>
                </c:pt>
                <c:pt idx="10">
                  <c:v>180699</c:v>
                </c:pt>
                <c:pt idx="11">
                  <c:v>215081</c:v>
                </c:pt>
                <c:pt idx="12">
                  <c:v>250221</c:v>
                </c:pt>
                <c:pt idx="13">
                  <c:v>225508</c:v>
                </c:pt>
                <c:pt idx="14">
                  <c:v>266223</c:v>
                </c:pt>
                <c:pt idx="15">
                  <c:v>251495</c:v>
                </c:pt>
              </c:numCache>
            </c:numRef>
          </c:val>
        </c:ser>
        <c:ser>
          <c:idx val="4"/>
          <c:order val="4"/>
          <c:tx>
            <c:strRef>
              <c:f>IIP!$AZ$12</c:f>
              <c:strCache>
                <c:ptCount val="1"/>
                <c:pt idx="0">
                  <c:v>Official foreign reserves</c:v>
                </c:pt>
              </c:strCache>
            </c:strRef>
          </c:tx>
          <c:cat>
            <c:numRef>
              <c:f>IIP!$AU$13:$AU$28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IIP!$AZ$13:$AZ$28</c:f>
              <c:numCache>
                <c:formatCode>#,##0</c:formatCode>
                <c:ptCount val="16"/>
                <c:pt idx="0">
                  <c:v>18832</c:v>
                </c:pt>
                <c:pt idx="1">
                  <c:v>25242</c:v>
                </c:pt>
                <c:pt idx="2">
                  <c:v>28693</c:v>
                </c:pt>
                <c:pt idx="3">
                  <c:v>24862</c:v>
                </c:pt>
                <c:pt idx="4">
                  <c:v>29398</c:v>
                </c:pt>
                <c:pt idx="5">
                  <c:v>41478</c:v>
                </c:pt>
                <c:pt idx="6">
                  <c:v>52772</c:v>
                </c:pt>
                <c:pt idx="7">
                  <c:v>56063</c:v>
                </c:pt>
                <c:pt idx="8">
                  <c:v>72083</c:v>
                </c:pt>
                <c:pt idx="9">
                  <c:v>87720</c:v>
                </c:pt>
                <c:pt idx="10">
                  <c:v>99444</c:v>
                </c:pt>
                <c:pt idx="11">
                  <c:v>106435</c:v>
                </c:pt>
                <c:pt idx="12">
                  <c:v>110279</c:v>
                </c:pt>
                <c:pt idx="13">
                  <c:v>92983</c:v>
                </c:pt>
                <c:pt idx="14">
                  <c:v>96777</c:v>
                </c:pt>
                <c:pt idx="15">
                  <c:v>89330</c:v>
                </c:pt>
              </c:numCache>
            </c:numRef>
          </c:val>
        </c:ser>
        <c:dLbls/>
        <c:axId val="176457984"/>
        <c:axId val="176463872"/>
      </c:barChart>
      <c:lineChart>
        <c:grouping val="standard"/>
        <c:ser>
          <c:idx val="1"/>
          <c:order val="1"/>
          <c:tx>
            <c:strRef>
              <c:f>IIP!$AW$12</c:f>
              <c:strCache>
                <c:ptCount val="1"/>
                <c:pt idx="0">
                  <c:v>Net FDI</c:v>
                </c:pt>
              </c:strCache>
            </c:strRef>
          </c:tx>
          <c:marker>
            <c:symbol val="none"/>
          </c:marker>
          <c:cat>
            <c:numRef>
              <c:f>IIP!$AU$13:$AU$28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IIP!$AW$13:$AW$28</c:f>
              <c:numCache>
                <c:formatCode>#,##0</c:formatCode>
                <c:ptCount val="16"/>
                <c:pt idx="0">
                  <c:v>21072</c:v>
                </c:pt>
                <c:pt idx="1">
                  <c:v>26526</c:v>
                </c:pt>
                <c:pt idx="2">
                  <c:v>31815</c:v>
                </c:pt>
                <c:pt idx="3">
                  <c:v>28203</c:v>
                </c:pt>
                <c:pt idx="4">
                  <c:v>20712</c:v>
                </c:pt>
                <c:pt idx="5">
                  <c:v>26211</c:v>
                </c:pt>
                <c:pt idx="6">
                  <c:v>32923</c:v>
                </c:pt>
                <c:pt idx="7">
                  <c:v>27109</c:v>
                </c:pt>
                <c:pt idx="8">
                  <c:v>26322</c:v>
                </c:pt>
                <c:pt idx="9">
                  <c:v>28483</c:v>
                </c:pt>
                <c:pt idx="10">
                  <c:v>33702</c:v>
                </c:pt>
                <c:pt idx="11">
                  <c:v>40673</c:v>
                </c:pt>
                <c:pt idx="12">
                  <c:v>46713</c:v>
                </c:pt>
                <c:pt idx="13">
                  <c:v>43284</c:v>
                </c:pt>
                <c:pt idx="14">
                  <c:v>49785</c:v>
                </c:pt>
                <c:pt idx="15">
                  <c:v>50189</c:v>
                </c:pt>
              </c:numCache>
            </c:numRef>
          </c:val>
        </c:ser>
        <c:ser>
          <c:idx val="2"/>
          <c:order val="2"/>
          <c:tx>
            <c:strRef>
              <c:f>IIP!$AX$12</c:f>
              <c:strCache>
                <c:ptCount val="1"/>
                <c:pt idx="0">
                  <c:v>Net portfolio</c:v>
                </c:pt>
              </c:strCache>
            </c:strRef>
          </c:tx>
          <c:marker>
            <c:symbol val="none"/>
          </c:marker>
          <c:cat>
            <c:numRef>
              <c:f>IIP!$AU$13:$AU$28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IIP!$AX$13:$AX$28</c:f>
              <c:numCache>
                <c:formatCode>#,##0</c:formatCode>
                <c:ptCount val="16"/>
                <c:pt idx="0">
                  <c:v>31878</c:v>
                </c:pt>
                <c:pt idx="1">
                  <c:v>45088</c:v>
                </c:pt>
                <c:pt idx="2">
                  <c:v>44816</c:v>
                </c:pt>
                <c:pt idx="3">
                  <c:v>51386</c:v>
                </c:pt>
                <c:pt idx="4">
                  <c:v>13295</c:v>
                </c:pt>
                <c:pt idx="5">
                  <c:v>48506</c:v>
                </c:pt>
                <c:pt idx="6">
                  <c:v>82238</c:v>
                </c:pt>
                <c:pt idx="7">
                  <c:v>94014</c:v>
                </c:pt>
                <c:pt idx="8">
                  <c:v>91480</c:v>
                </c:pt>
                <c:pt idx="9">
                  <c:v>89156</c:v>
                </c:pt>
                <c:pt idx="10">
                  <c:v>67534</c:v>
                </c:pt>
                <c:pt idx="11">
                  <c:v>69061</c:v>
                </c:pt>
                <c:pt idx="12">
                  <c:v>66200</c:v>
                </c:pt>
                <c:pt idx="13">
                  <c:v>75375</c:v>
                </c:pt>
                <c:pt idx="14">
                  <c:v>120093</c:v>
                </c:pt>
                <c:pt idx="15">
                  <c:v>120067</c:v>
                </c:pt>
              </c:numCache>
            </c:numRef>
          </c:val>
        </c:ser>
        <c:ser>
          <c:idx val="3"/>
          <c:order val="3"/>
          <c:tx>
            <c:strRef>
              <c:f>IIP!$AY$12</c:f>
              <c:strCache>
                <c:ptCount val="1"/>
                <c:pt idx="0">
                  <c:v>Net other investment</c:v>
                </c:pt>
              </c:strCache>
            </c:strRef>
          </c:tx>
          <c:marker>
            <c:symbol val="none"/>
          </c:marker>
          <c:cat>
            <c:numRef>
              <c:f>IIP!$AU$13:$AU$28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IIP!$AY$13:$AY$28</c:f>
              <c:numCache>
                <c:formatCode>#,##0</c:formatCode>
                <c:ptCount val="16"/>
                <c:pt idx="0">
                  <c:v>12290</c:v>
                </c:pt>
                <c:pt idx="1">
                  <c:v>6359</c:v>
                </c:pt>
                <c:pt idx="2">
                  <c:v>19223</c:v>
                </c:pt>
                <c:pt idx="3">
                  <c:v>28758</c:v>
                </c:pt>
                <c:pt idx="4">
                  <c:v>21191</c:v>
                </c:pt>
                <c:pt idx="5">
                  <c:v>16837</c:v>
                </c:pt>
                <c:pt idx="6">
                  <c:v>11396</c:v>
                </c:pt>
                <c:pt idx="7">
                  <c:v>-1836</c:v>
                </c:pt>
                <c:pt idx="8">
                  <c:v>-16865</c:v>
                </c:pt>
                <c:pt idx="9">
                  <c:v>-19038</c:v>
                </c:pt>
                <c:pt idx="10">
                  <c:v>-19165</c:v>
                </c:pt>
                <c:pt idx="11">
                  <c:v>-240</c:v>
                </c:pt>
                <c:pt idx="12">
                  <c:v>27553</c:v>
                </c:pt>
                <c:pt idx="13">
                  <c:v>14606</c:v>
                </c:pt>
                <c:pt idx="14">
                  <c:v>531</c:v>
                </c:pt>
                <c:pt idx="15">
                  <c:v>-7110</c:v>
                </c:pt>
              </c:numCache>
            </c:numRef>
          </c:val>
        </c:ser>
        <c:dLbls/>
        <c:marker val="1"/>
        <c:axId val="176457984"/>
        <c:axId val="176463872"/>
      </c:lineChart>
      <c:catAx>
        <c:axId val="176457984"/>
        <c:scaling>
          <c:orientation val="minMax"/>
        </c:scaling>
        <c:axPos val="b"/>
        <c:numFmt formatCode="General" sourceLinked="1"/>
        <c:tickLblPos val="nextTo"/>
        <c:crossAx val="176463872"/>
        <c:crosses val="autoZero"/>
        <c:auto val="1"/>
        <c:lblAlgn val="ctr"/>
        <c:lblOffset val="100"/>
      </c:catAx>
      <c:valAx>
        <c:axId val="176463872"/>
        <c:scaling>
          <c:orientation val="minMax"/>
        </c:scaling>
        <c:axPos val="l"/>
        <c:majorGridlines/>
        <c:numFmt formatCode="#,##0" sourceLinked="1"/>
        <c:tickLblPos val="nextTo"/>
        <c:crossAx val="176457984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title>
      <c:tx>
        <c:rich>
          <a:bodyPr/>
          <a:lstStyle/>
          <a:p>
            <a:pPr>
              <a:defRPr/>
            </a:pPr>
            <a:r>
              <a:rPr lang="en-US"/>
              <a:t>Components</a:t>
            </a:r>
            <a:r>
              <a:rPr lang="en-US" baseline="0"/>
              <a:t> of the Current Account Balance, 1991-2010 (%GDP)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3"/>
          <c:order val="3"/>
          <c:tx>
            <c:strRef>
              <c:f>'BOP, 1991-2010'!$U$4</c:f>
              <c:strCache>
                <c:ptCount val="1"/>
                <c:pt idx="0">
                  <c:v>Balance on income</c:v>
                </c:pt>
              </c:strCache>
            </c:strRef>
          </c:tx>
          <c:cat>
            <c:numRef>
              <c:f>'BOP, 1991-2010'!$Q$5:$Q$24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'BOP, 1991-2010'!$U$5:$U$24</c:f>
              <c:numCache>
                <c:formatCode>General</c:formatCode>
                <c:ptCount val="20"/>
                <c:pt idx="0">
                  <c:v>0.74538506733176868</c:v>
                </c:pt>
                <c:pt idx="1">
                  <c:v>0.93857350970126197</c:v>
                </c:pt>
                <c:pt idx="2">
                  <c:v>0.93710759175194802</c:v>
                </c:pt>
                <c:pt idx="3">
                  <c:v>0.84567457528432277</c:v>
                </c:pt>
                <c:pt idx="4">
                  <c:v>0.83957787850728705</c:v>
                </c:pt>
                <c:pt idx="5">
                  <c:v>1.1511216173562675</c:v>
                </c:pt>
                <c:pt idx="6">
                  <c:v>1.3647203565404897</c:v>
                </c:pt>
                <c:pt idx="7">
                  <c:v>1.4149581287900665</c:v>
                </c:pt>
                <c:pt idx="8">
                  <c:v>1.3210856449970922</c:v>
                </c:pt>
                <c:pt idx="9">
                  <c:v>1.2933062870646104</c:v>
                </c:pt>
                <c:pt idx="10">
                  <c:v>1.6878375519393747</c:v>
                </c:pt>
                <c:pt idx="11">
                  <c:v>1.6825350561211383</c:v>
                </c:pt>
                <c:pt idx="12">
                  <c:v>1.689027399886599</c:v>
                </c:pt>
                <c:pt idx="13">
                  <c:v>1.860841164180087</c:v>
                </c:pt>
                <c:pt idx="14">
                  <c:v>2.2684711273534366</c:v>
                </c:pt>
                <c:pt idx="15">
                  <c:v>2.7092340659028777</c:v>
                </c:pt>
                <c:pt idx="16">
                  <c:v>3.1670327692172804</c:v>
                </c:pt>
                <c:pt idx="17">
                  <c:v>3.1408016533644636</c:v>
                </c:pt>
                <c:pt idx="18">
                  <c:v>2.6172094890884479</c:v>
                </c:pt>
                <c:pt idx="19">
                  <c:v>2.4412131082607069</c:v>
                </c:pt>
              </c:numCache>
            </c:numRef>
          </c:val>
        </c:ser>
        <c:dLbls/>
        <c:axId val="176415104"/>
        <c:axId val="176416640"/>
      </c:barChart>
      <c:lineChart>
        <c:grouping val="standard"/>
        <c:ser>
          <c:idx val="0"/>
          <c:order val="0"/>
          <c:tx>
            <c:strRef>
              <c:f>'BOP, 1991-2010'!$R$4</c:f>
              <c:strCache>
                <c:ptCount val="1"/>
                <c:pt idx="0">
                  <c:v>Current account balance</c:v>
                </c:pt>
              </c:strCache>
            </c:strRef>
          </c:tx>
          <c:marker>
            <c:symbol val="none"/>
          </c:marker>
          <c:cat>
            <c:numRef>
              <c:f>'BOP, 1991-2010'!$Q$5:$Q$24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'BOP, 1991-2010'!$R$5:$R$24</c:f>
              <c:numCache>
                <c:formatCode>General</c:formatCode>
                <c:ptCount val="20"/>
                <c:pt idx="0">
                  <c:v>1.9546812695959159</c:v>
                </c:pt>
                <c:pt idx="1">
                  <c:v>2.960775635068476</c:v>
                </c:pt>
                <c:pt idx="2">
                  <c:v>3.0325908939992776</c:v>
                </c:pt>
                <c:pt idx="3">
                  <c:v>2.7315982813399846</c:v>
                </c:pt>
                <c:pt idx="4">
                  <c:v>2.0975209298709219</c:v>
                </c:pt>
                <c:pt idx="5">
                  <c:v>1.4164421504606428</c:v>
                </c:pt>
                <c:pt idx="6">
                  <c:v>2.2755811615026733</c:v>
                </c:pt>
                <c:pt idx="7">
                  <c:v>3.0753879835707831</c:v>
                </c:pt>
                <c:pt idx="8">
                  <c:v>2.6228797942883508</c:v>
                </c:pt>
                <c:pt idx="9">
                  <c:v>2.5597929501168908</c:v>
                </c:pt>
                <c:pt idx="10">
                  <c:v>2.1402206904810082</c:v>
                </c:pt>
                <c:pt idx="11">
                  <c:v>2.8779460391987</c:v>
                </c:pt>
                <c:pt idx="12">
                  <c:v>3.2157848148253909</c:v>
                </c:pt>
                <c:pt idx="13">
                  <c:v>3.7361707661052432</c:v>
                </c:pt>
                <c:pt idx="14">
                  <c:v>3.6391963556814133</c:v>
                </c:pt>
                <c:pt idx="15">
                  <c:v>3.9121358044547034</c:v>
                </c:pt>
                <c:pt idx="16">
                  <c:v>4.8094701974936402</c:v>
                </c:pt>
                <c:pt idx="17">
                  <c:v>3.2475272494258283</c:v>
                </c:pt>
                <c:pt idx="18">
                  <c:v>2.8213345870050053</c:v>
                </c:pt>
                <c:pt idx="19">
                  <c:v>3.5833620110535653</c:v>
                </c:pt>
              </c:numCache>
            </c:numRef>
          </c:val>
        </c:ser>
        <c:ser>
          <c:idx val="1"/>
          <c:order val="1"/>
          <c:tx>
            <c:strRef>
              <c:f>'BOP, 1991-2010'!$S$4</c:f>
              <c:strCache>
                <c:ptCount val="1"/>
                <c:pt idx="0">
                  <c:v>Balance on goods and services</c:v>
                </c:pt>
              </c:strCache>
            </c:strRef>
          </c:tx>
          <c:marker>
            <c:symbol val="none"/>
          </c:marker>
          <c:cat>
            <c:numRef>
              <c:f>'BOP, 1991-2010'!$Q$5:$Q$24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'BOP, 1991-2010'!$S$5:$S$24</c:f>
              <c:numCache>
                <c:formatCode>General</c:formatCode>
                <c:ptCount val="20"/>
                <c:pt idx="0">
                  <c:v>1.5533790718709697</c:v>
                </c:pt>
                <c:pt idx="1">
                  <c:v>2.1226632899513045</c:v>
                </c:pt>
                <c:pt idx="2">
                  <c:v>2.2123297384930449</c:v>
                </c:pt>
                <c:pt idx="3">
                  <c:v>2.0134085289741863</c:v>
                </c:pt>
                <c:pt idx="4">
                  <c:v>1.4044799163108093</c:v>
                </c:pt>
                <c:pt idx="5">
                  <c:v>0.45888036675578681</c:v>
                </c:pt>
                <c:pt idx="6">
                  <c:v>1.1186009885500483</c:v>
                </c:pt>
                <c:pt idx="7">
                  <c:v>1.8874624830710862</c:v>
                </c:pt>
                <c:pt idx="8">
                  <c:v>1.5804959763164741</c:v>
                </c:pt>
                <c:pt idx="9">
                  <c:v>1.4771270755138419</c:v>
                </c:pt>
                <c:pt idx="10">
                  <c:v>0.64534315197891501</c:v>
                </c:pt>
                <c:pt idx="11">
                  <c:v>1.3166780714991404</c:v>
                </c:pt>
                <c:pt idx="12">
                  <c:v>1.7041407808376199</c:v>
                </c:pt>
                <c:pt idx="13">
                  <c:v>2.0460603890928146</c:v>
                </c:pt>
                <c:pt idx="14">
                  <c:v>1.5332813536404917</c:v>
                </c:pt>
                <c:pt idx="15">
                  <c:v>1.4478734039097705</c:v>
                </c:pt>
                <c:pt idx="16">
                  <c:v>1.9058993591718192</c:v>
                </c:pt>
                <c:pt idx="17">
                  <c:v>0.3746994315370073</c:v>
                </c:pt>
                <c:pt idx="18">
                  <c:v>0.45120713675532176</c:v>
                </c:pt>
                <c:pt idx="19">
                  <c:v>1.3699776512039319</c:v>
                </c:pt>
              </c:numCache>
            </c:numRef>
          </c:val>
        </c:ser>
        <c:ser>
          <c:idx val="2"/>
          <c:order val="2"/>
          <c:tx>
            <c:strRef>
              <c:f>'BOP, 1991-2010'!$T$4</c:f>
              <c:strCache>
                <c:ptCount val="1"/>
                <c:pt idx="0">
                  <c:v>Trade balance</c:v>
                </c:pt>
              </c:strCache>
            </c:strRef>
          </c:tx>
          <c:marker>
            <c:symbol val="none"/>
          </c:marker>
          <c:cat>
            <c:numRef>
              <c:f>'BOP, 1991-2010'!$Q$5:$Q$24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'BOP, 1991-2010'!$T$5:$T$24</c:f>
              <c:numCache>
                <c:formatCode>General</c:formatCode>
                <c:ptCount val="20"/>
                <c:pt idx="0">
                  <c:v>2.7529824988954497</c:v>
                </c:pt>
                <c:pt idx="1">
                  <c:v>3.2813985858063153</c:v>
                </c:pt>
                <c:pt idx="2">
                  <c:v>3.200583487936413</c:v>
                </c:pt>
                <c:pt idx="3">
                  <c:v>3.0161103391685908</c:v>
                </c:pt>
                <c:pt idx="4">
                  <c:v>2.4930048640303091</c:v>
                </c:pt>
                <c:pt idx="5">
                  <c:v>1.7521570783098535</c:v>
                </c:pt>
                <c:pt idx="6">
                  <c:v>2.3461724860228204</c:v>
                </c:pt>
                <c:pt idx="7">
                  <c:v>3.1199111754399937</c:v>
                </c:pt>
                <c:pt idx="8">
                  <c:v>2.768791825871745</c:v>
                </c:pt>
                <c:pt idx="9">
                  <c:v>2.4596716554348306</c:v>
                </c:pt>
                <c:pt idx="10">
                  <c:v>1.6879581017186984</c:v>
                </c:pt>
                <c:pt idx="11">
                  <c:v>2.3509084447729975</c:v>
                </c:pt>
                <c:pt idx="12">
                  <c:v>2.442779230420931</c:v>
                </c:pt>
                <c:pt idx="13">
                  <c:v>2.7897667481925583</c:v>
                </c:pt>
                <c:pt idx="14">
                  <c:v>2.0598149140262247</c:v>
                </c:pt>
                <c:pt idx="15">
                  <c:v>1.8653836450616992</c:v>
                </c:pt>
                <c:pt idx="16">
                  <c:v>2.3902642844007724</c:v>
                </c:pt>
                <c:pt idx="17">
                  <c:v>0.79856837417046278</c:v>
                </c:pt>
                <c:pt idx="18">
                  <c:v>0.85746131061775399</c:v>
                </c:pt>
                <c:pt idx="19">
                  <c:v>1.66513034780353</c:v>
                </c:pt>
              </c:numCache>
            </c:numRef>
          </c:val>
        </c:ser>
        <c:dLbls/>
        <c:marker val="1"/>
        <c:axId val="176415104"/>
        <c:axId val="176416640"/>
      </c:lineChart>
      <c:catAx>
        <c:axId val="176415104"/>
        <c:scaling>
          <c:orientation val="minMax"/>
        </c:scaling>
        <c:axPos val="b"/>
        <c:numFmt formatCode="General" sourceLinked="1"/>
        <c:tickLblPos val="nextTo"/>
        <c:crossAx val="176416640"/>
        <c:crosses val="autoZero"/>
        <c:auto val="1"/>
        <c:lblAlgn val="ctr"/>
        <c:lblOffset val="100"/>
      </c:catAx>
      <c:valAx>
        <c:axId val="176416640"/>
        <c:scaling>
          <c:orientation val="minMax"/>
        </c:scaling>
        <c:axPos val="l"/>
        <c:majorGridlines/>
        <c:numFmt formatCode="General" sourceLinked="1"/>
        <c:tickLblPos val="nextTo"/>
        <c:crossAx val="176415104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title>
      <c:tx>
        <c:rich>
          <a:bodyPr/>
          <a:lstStyle/>
          <a:p>
            <a:pPr>
              <a:defRPr/>
            </a:pPr>
            <a:r>
              <a:rPr lang="en-US"/>
              <a:t>Components</a:t>
            </a:r>
            <a:r>
              <a:rPr lang="en-US" baseline="0"/>
              <a:t> of the Income Account Balance, 1991-2010 (in Yen 100 Million)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7"/>
          <c:order val="4"/>
          <c:tx>
            <c:strRef>
              <c:f>'BOP, 1991-2010'!$I$28</c:f>
              <c:strCache>
                <c:ptCount val="1"/>
                <c:pt idx="0">
                  <c:v>Balance on income</c:v>
                </c:pt>
              </c:strCache>
            </c:strRef>
          </c:tx>
          <c:cat>
            <c:numRef>
              <c:f>'BOP, 1991-2010'!$A$29:$A$48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'BOP, 1991-2010'!$I$29:$I$48</c:f>
              <c:numCache>
                <c:formatCode>#,##0</c:formatCode>
                <c:ptCount val="20"/>
                <c:pt idx="0">
                  <c:v>34990</c:v>
                </c:pt>
                <c:pt idx="1">
                  <c:v>45125</c:v>
                </c:pt>
                <c:pt idx="2">
                  <c:v>45329</c:v>
                </c:pt>
                <c:pt idx="3">
                  <c:v>41307</c:v>
                </c:pt>
                <c:pt idx="4">
                  <c:v>41573</c:v>
                </c:pt>
                <c:pt idx="5">
                  <c:v>58133</c:v>
                </c:pt>
                <c:pt idx="6">
                  <c:v>70371</c:v>
                </c:pt>
                <c:pt idx="7">
                  <c:v>71442</c:v>
                </c:pt>
                <c:pt idx="8">
                  <c:v>65741</c:v>
                </c:pt>
                <c:pt idx="9">
                  <c:v>65052</c:v>
                </c:pt>
                <c:pt idx="10">
                  <c:v>84007</c:v>
                </c:pt>
                <c:pt idx="11">
                  <c:v>82665</c:v>
                </c:pt>
                <c:pt idx="12">
                  <c:v>82812</c:v>
                </c:pt>
                <c:pt idx="13">
                  <c:v>92731</c:v>
                </c:pt>
                <c:pt idx="14">
                  <c:v>113817</c:v>
                </c:pt>
                <c:pt idx="15">
                  <c:v>137457</c:v>
                </c:pt>
                <c:pt idx="16">
                  <c:v>163267</c:v>
                </c:pt>
                <c:pt idx="17">
                  <c:v>158415</c:v>
                </c:pt>
                <c:pt idx="18">
                  <c:v>123254</c:v>
                </c:pt>
                <c:pt idx="19">
                  <c:v>116977</c:v>
                </c:pt>
              </c:numCache>
            </c:numRef>
          </c:val>
        </c:ser>
        <c:dLbls/>
        <c:axId val="183688576"/>
        <c:axId val="179127424"/>
      </c:barChart>
      <c:lineChart>
        <c:grouping val="standard"/>
        <c:ser>
          <c:idx val="0"/>
          <c:order val="0"/>
          <c:tx>
            <c:strRef>
              <c:f>'BOP, 1991-2010'!$B$28</c:f>
              <c:strCache>
                <c:ptCount val="1"/>
                <c:pt idx="0">
                  <c:v>Employees</c:v>
                </c:pt>
              </c:strCache>
            </c:strRef>
          </c:tx>
          <c:marker>
            <c:symbol val="none"/>
          </c:marker>
          <c:cat>
            <c:numRef>
              <c:f>'BOP, 1991-2010'!$A$29:$A$48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'BOP, 1991-2010'!$B$29:$B$48</c:f>
              <c:numCache>
                <c:formatCode>General</c:formatCode>
                <c:ptCount val="20"/>
                <c:pt idx="0" formatCode="#,##0">
                  <c:v>-1059</c:v>
                </c:pt>
                <c:pt idx="1">
                  <c:v>-999</c:v>
                </c:pt>
                <c:pt idx="2">
                  <c:v>-890</c:v>
                </c:pt>
                <c:pt idx="3">
                  <c:v>-717</c:v>
                </c:pt>
                <c:pt idx="4">
                  <c:v>-632</c:v>
                </c:pt>
                <c:pt idx="5">
                  <c:v>-3</c:v>
                </c:pt>
                <c:pt idx="6">
                  <c:v>13</c:v>
                </c:pt>
                <c:pt idx="7">
                  <c:v>24</c:v>
                </c:pt>
                <c:pt idx="8">
                  <c:v>44</c:v>
                </c:pt>
                <c:pt idx="9">
                  <c:v>-4</c:v>
                </c:pt>
                <c:pt idx="10">
                  <c:v>-49</c:v>
                </c:pt>
                <c:pt idx="11">
                  <c:v>-105</c:v>
                </c:pt>
                <c:pt idx="12">
                  <c:v>-138</c:v>
                </c:pt>
                <c:pt idx="13">
                  <c:v>-121</c:v>
                </c:pt>
                <c:pt idx="14">
                  <c:v>-141</c:v>
                </c:pt>
                <c:pt idx="15">
                  <c:v>-34</c:v>
                </c:pt>
                <c:pt idx="16">
                  <c:v>-71</c:v>
                </c:pt>
                <c:pt idx="17">
                  <c:v>-25</c:v>
                </c:pt>
                <c:pt idx="18">
                  <c:v>-35</c:v>
                </c:pt>
                <c:pt idx="19">
                  <c:v>-45</c:v>
                </c:pt>
              </c:numCache>
            </c:numRef>
          </c:val>
        </c:ser>
        <c:ser>
          <c:idx val="2"/>
          <c:order val="1"/>
          <c:tx>
            <c:strRef>
              <c:f>'BOP, 1991-2010'!$D$28</c:f>
              <c:strCache>
                <c:ptCount val="1"/>
                <c:pt idx="0">
                  <c:v>Direct</c:v>
                </c:pt>
              </c:strCache>
            </c:strRef>
          </c:tx>
          <c:marker>
            <c:symbol val="none"/>
          </c:marker>
          <c:cat>
            <c:numRef>
              <c:f>'BOP, 1991-2010'!$A$29:$A$48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'BOP, 1991-2010'!$D$29:$D$48</c:f>
              <c:numCache>
                <c:formatCode>#,##0</c:formatCode>
                <c:ptCount val="20"/>
                <c:pt idx="0">
                  <c:v>5859</c:v>
                </c:pt>
                <c:pt idx="1">
                  <c:v>7629</c:v>
                </c:pt>
                <c:pt idx="2">
                  <c:v>7213</c:v>
                </c:pt>
                <c:pt idx="3">
                  <c:v>8024</c:v>
                </c:pt>
                <c:pt idx="4">
                  <c:v>6282</c:v>
                </c:pt>
                <c:pt idx="5">
                  <c:v>11953</c:v>
                </c:pt>
                <c:pt idx="6">
                  <c:v>14642</c:v>
                </c:pt>
                <c:pt idx="7">
                  <c:v>12978</c:v>
                </c:pt>
                <c:pt idx="8">
                  <c:v>4342</c:v>
                </c:pt>
                <c:pt idx="9">
                  <c:v>6081</c:v>
                </c:pt>
                <c:pt idx="10">
                  <c:v>15433</c:v>
                </c:pt>
                <c:pt idx="11">
                  <c:v>14439</c:v>
                </c:pt>
                <c:pt idx="12">
                  <c:v>9431</c:v>
                </c:pt>
                <c:pt idx="13">
                  <c:v>13674</c:v>
                </c:pt>
                <c:pt idx="14">
                  <c:v>23063</c:v>
                </c:pt>
                <c:pt idx="15">
                  <c:v>30338</c:v>
                </c:pt>
                <c:pt idx="16">
                  <c:v>35656</c:v>
                </c:pt>
                <c:pt idx="17">
                  <c:v>38116</c:v>
                </c:pt>
                <c:pt idx="18">
                  <c:v>34602</c:v>
                </c:pt>
                <c:pt idx="19">
                  <c:v>28513</c:v>
                </c:pt>
              </c:numCache>
            </c:numRef>
          </c:val>
        </c:ser>
        <c:ser>
          <c:idx val="3"/>
          <c:order val="2"/>
          <c:tx>
            <c:strRef>
              <c:f>'BOP, 1991-2010'!$E$28</c:f>
              <c:strCache>
                <c:ptCount val="1"/>
                <c:pt idx="0">
                  <c:v>Portfolio</c:v>
                </c:pt>
              </c:strCache>
            </c:strRef>
          </c:tx>
          <c:marker>
            <c:symbol val="none"/>
          </c:marker>
          <c:cat>
            <c:numRef>
              <c:f>'BOP, 1991-2010'!$A$29:$A$48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'BOP, 1991-2010'!$E$29:$E$48</c:f>
              <c:numCache>
                <c:formatCode>#,##0</c:formatCode>
                <c:ptCount val="20"/>
                <c:pt idx="0">
                  <c:v>43671</c:v>
                </c:pt>
                <c:pt idx="1">
                  <c:v>39723</c:v>
                </c:pt>
                <c:pt idx="2">
                  <c:v>36066</c:v>
                </c:pt>
                <c:pt idx="3">
                  <c:v>31164</c:v>
                </c:pt>
                <c:pt idx="4">
                  <c:v>34781</c:v>
                </c:pt>
                <c:pt idx="5">
                  <c:v>43589</c:v>
                </c:pt>
                <c:pt idx="6">
                  <c:v>53477</c:v>
                </c:pt>
                <c:pt idx="7">
                  <c:v>52762</c:v>
                </c:pt>
                <c:pt idx="8">
                  <c:v>49364</c:v>
                </c:pt>
                <c:pt idx="9">
                  <c:v>51124</c:v>
                </c:pt>
                <c:pt idx="10">
                  <c:v>62269</c:v>
                </c:pt>
                <c:pt idx="11">
                  <c:v>63455</c:v>
                </c:pt>
                <c:pt idx="12">
                  <c:v>68209</c:v>
                </c:pt>
                <c:pt idx="13">
                  <c:v>74304</c:v>
                </c:pt>
                <c:pt idx="14">
                  <c:v>86097</c:v>
                </c:pt>
                <c:pt idx="15">
                  <c:v>104905</c:v>
                </c:pt>
                <c:pt idx="16">
                  <c:v>121113</c:v>
                </c:pt>
                <c:pt idx="17">
                  <c:v>110459</c:v>
                </c:pt>
                <c:pt idx="18">
                  <c:v>83434</c:v>
                </c:pt>
                <c:pt idx="19">
                  <c:v>82757</c:v>
                </c:pt>
              </c:numCache>
            </c:numRef>
          </c:val>
        </c:ser>
        <c:ser>
          <c:idx val="6"/>
          <c:order val="3"/>
          <c:tx>
            <c:strRef>
              <c:f>'BOP, 1991-2010'!$H$28</c:f>
              <c:strCache>
                <c:ptCount val="1"/>
                <c:pt idx="0">
                  <c:v>Other investment</c:v>
                </c:pt>
              </c:strCache>
            </c:strRef>
          </c:tx>
          <c:marker>
            <c:symbol val="none"/>
          </c:marker>
          <c:cat>
            <c:numRef>
              <c:f>'BOP, 1991-2010'!$A$29:$A$48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'BOP, 1991-2010'!$H$29:$H$48</c:f>
              <c:numCache>
                <c:formatCode>#,##0</c:formatCode>
                <c:ptCount val="20"/>
                <c:pt idx="0">
                  <c:v>-13484</c:v>
                </c:pt>
                <c:pt idx="1">
                  <c:v>-1226</c:v>
                </c:pt>
                <c:pt idx="2">
                  <c:v>2935</c:v>
                </c:pt>
                <c:pt idx="3">
                  <c:v>2839</c:v>
                </c:pt>
                <c:pt idx="4">
                  <c:v>1144</c:v>
                </c:pt>
                <c:pt idx="5">
                  <c:v>2594</c:v>
                </c:pt>
                <c:pt idx="6">
                  <c:v>2239</c:v>
                </c:pt>
                <c:pt idx="7">
                  <c:v>5678</c:v>
                </c:pt>
                <c:pt idx="8">
                  <c:v>11991</c:v>
                </c:pt>
                <c:pt idx="9">
                  <c:v>7851</c:v>
                </c:pt>
                <c:pt idx="10">
                  <c:v>6355</c:v>
                </c:pt>
                <c:pt idx="11">
                  <c:v>4875</c:v>
                </c:pt>
                <c:pt idx="12">
                  <c:v>5310</c:v>
                </c:pt>
                <c:pt idx="13">
                  <c:v>4874</c:v>
                </c:pt>
                <c:pt idx="14">
                  <c:v>4798</c:v>
                </c:pt>
                <c:pt idx="15">
                  <c:v>2249</c:v>
                </c:pt>
                <c:pt idx="16">
                  <c:v>6569</c:v>
                </c:pt>
                <c:pt idx="17">
                  <c:v>9865</c:v>
                </c:pt>
                <c:pt idx="18">
                  <c:v>5253</c:v>
                </c:pt>
                <c:pt idx="19">
                  <c:v>5751</c:v>
                </c:pt>
              </c:numCache>
            </c:numRef>
          </c:val>
        </c:ser>
        <c:dLbls/>
        <c:marker val="1"/>
        <c:axId val="183688576"/>
        <c:axId val="179127424"/>
      </c:lineChart>
      <c:catAx>
        <c:axId val="183688576"/>
        <c:scaling>
          <c:orientation val="minMax"/>
        </c:scaling>
        <c:axPos val="b"/>
        <c:numFmt formatCode="General" sourceLinked="1"/>
        <c:tickLblPos val="nextTo"/>
        <c:crossAx val="179127424"/>
        <c:crosses val="autoZero"/>
        <c:auto val="1"/>
        <c:lblAlgn val="ctr"/>
        <c:lblOffset val="100"/>
      </c:catAx>
      <c:valAx>
        <c:axId val="179127424"/>
        <c:scaling>
          <c:orientation val="minMax"/>
        </c:scaling>
        <c:axPos val="l"/>
        <c:majorGridlines/>
        <c:numFmt formatCode="#,##0" sourceLinked="1"/>
        <c:tickLblPos val="nextTo"/>
        <c:crossAx val="183688576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title>
      <c:tx>
        <c:rich>
          <a:bodyPr/>
          <a:lstStyle/>
          <a:p>
            <a:pPr>
              <a:defRPr/>
            </a:pPr>
            <a:r>
              <a:rPr lang="en-US"/>
              <a:t>Trade</a:t>
            </a:r>
            <a:r>
              <a:rPr lang="en-US" baseline="0"/>
              <a:t> Balance by Country/Region, 1991-2010 (in Yen Million)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'Exports and imports'!$T$51</c:f>
              <c:strCache>
                <c:ptCount val="1"/>
                <c:pt idx="0">
                  <c:v>Global trade balance</c:v>
                </c:pt>
              </c:strCache>
            </c:strRef>
          </c:tx>
          <c:cat>
            <c:numRef>
              <c:f>'Exports and imports'!$S$52:$S$71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'Exports and imports'!$T$52:$T$71</c:f>
              <c:numCache>
                <c:formatCode>General</c:formatCode>
                <c:ptCount val="20"/>
                <c:pt idx="0">
                  <c:v>10459739</c:v>
                </c:pt>
                <c:pt idx="1">
                  <c:v>13484862</c:v>
                </c:pt>
                <c:pt idx="2">
                  <c:v>13376092</c:v>
                </c:pt>
                <c:pt idx="3">
                  <c:v>12393226</c:v>
                </c:pt>
                <c:pt idx="4">
                  <c:v>9982141</c:v>
                </c:pt>
                <c:pt idx="5">
                  <c:v>6737890</c:v>
                </c:pt>
                <c:pt idx="6">
                  <c:v>9981809</c:v>
                </c:pt>
                <c:pt idx="7">
                  <c:v>13991357</c:v>
                </c:pt>
                <c:pt idx="8">
                  <c:v>12279548</c:v>
                </c:pt>
                <c:pt idx="9">
                  <c:v>10715775</c:v>
                </c:pt>
                <c:pt idx="10">
                  <c:v>6563711</c:v>
                </c:pt>
                <c:pt idx="11">
                  <c:v>9881450</c:v>
                </c:pt>
                <c:pt idx="12">
                  <c:v>10186327</c:v>
                </c:pt>
                <c:pt idx="13">
                  <c:v>11953343</c:v>
                </c:pt>
                <c:pt idx="14">
                  <c:v>8707152</c:v>
                </c:pt>
                <c:pt idx="15">
                  <c:v>7901880</c:v>
                </c:pt>
                <c:pt idx="16">
                  <c:v>10795518</c:v>
                </c:pt>
                <c:pt idx="17">
                  <c:v>2063337</c:v>
                </c:pt>
                <c:pt idx="18">
                  <c:v>2671236</c:v>
                </c:pt>
                <c:pt idx="19">
                  <c:v>6634669</c:v>
                </c:pt>
              </c:numCache>
            </c:numRef>
          </c:val>
        </c:ser>
        <c:dLbls/>
        <c:axId val="195073536"/>
        <c:axId val="195075072"/>
      </c:barChart>
      <c:lineChart>
        <c:grouping val="standard"/>
        <c:ser>
          <c:idx val="1"/>
          <c:order val="1"/>
          <c:tx>
            <c:strRef>
              <c:f>'Exports and imports'!$U$51</c:f>
              <c:strCache>
                <c:ptCount val="1"/>
                <c:pt idx="0">
                  <c:v>Asia, excl. China</c:v>
                </c:pt>
              </c:strCache>
            </c:strRef>
          </c:tx>
          <c:marker>
            <c:symbol val="none"/>
          </c:marker>
          <c:cat>
            <c:numRef>
              <c:f>'Exports and imports'!$S$52:$S$71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'Exports and imports'!$U$52:$U$71</c:f>
              <c:numCache>
                <c:formatCode>General</c:formatCode>
                <c:ptCount val="20"/>
                <c:pt idx="0">
                  <c:v>2548808</c:v>
                </c:pt>
                <c:pt idx="1">
                  <c:v>3972244</c:v>
                </c:pt>
                <c:pt idx="2">
                  <c:v>4560377</c:v>
                </c:pt>
                <c:pt idx="3">
                  <c:v>5282228</c:v>
                </c:pt>
                <c:pt idx="4">
                  <c:v>5678929</c:v>
                </c:pt>
                <c:pt idx="5">
                  <c:v>4697897</c:v>
                </c:pt>
                <c:pt idx="6">
                  <c:v>5267888</c:v>
                </c:pt>
                <c:pt idx="7">
                  <c:v>4483489</c:v>
                </c:pt>
                <c:pt idx="8">
                  <c:v>3615231</c:v>
                </c:pt>
                <c:pt idx="9">
                  <c:v>6858445</c:v>
                </c:pt>
                <c:pt idx="10">
                  <c:v>5008038</c:v>
                </c:pt>
                <c:pt idx="11">
                  <c:v>6828224</c:v>
                </c:pt>
                <c:pt idx="12">
                  <c:v>7687166</c:v>
                </c:pt>
                <c:pt idx="13">
                  <c:v>9617328</c:v>
                </c:pt>
                <c:pt idx="14">
                  <c:v>9655474</c:v>
                </c:pt>
                <c:pt idx="15">
                  <c:v>9406269</c:v>
                </c:pt>
                <c:pt idx="16">
                  <c:v>11032595</c:v>
                </c:pt>
                <c:pt idx="17">
                  <c:v>9812815</c:v>
                </c:pt>
                <c:pt idx="18">
                  <c:v>7549441</c:v>
                </c:pt>
                <c:pt idx="19">
                  <c:v>10643664</c:v>
                </c:pt>
              </c:numCache>
            </c:numRef>
          </c:val>
        </c:ser>
        <c:ser>
          <c:idx val="2"/>
          <c:order val="2"/>
          <c:tx>
            <c:strRef>
              <c:f>'Exports and imports'!$V$51</c:f>
              <c:strCache>
                <c:ptCount val="1"/>
                <c:pt idx="0">
                  <c:v>China</c:v>
                </c:pt>
              </c:strCache>
            </c:strRef>
          </c:tx>
          <c:marker>
            <c:symbol val="none"/>
          </c:marker>
          <c:cat>
            <c:numRef>
              <c:f>'Exports and imports'!$S$52:$S$71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'Exports and imports'!$V$52:$V$71</c:f>
              <c:numCache>
                <c:formatCode>General</c:formatCode>
                <c:ptCount val="20"/>
                <c:pt idx="0">
                  <c:v>-756945</c:v>
                </c:pt>
                <c:pt idx="1">
                  <c:v>-634456</c:v>
                </c:pt>
                <c:pt idx="2">
                  <c:v>-366729</c:v>
                </c:pt>
                <c:pt idx="3">
                  <c:v>-897690</c:v>
                </c:pt>
                <c:pt idx="4">
                  <c:v>-1318922</c:v>
                </c:pt>
                <c:pt idx="5">
                  <c:v>-2017313</c:v>
                </c:pt>
                <c:pt idx="6">
                  <c:v>-2430952</c:v>
                </c:pt>
                <c:pt idx="7">
                  <c:v>-2223230</c:v>
                </c:pt>
                <c:pt idx="8">
                  <c:v>-2217957</c:v>
                </c:pt>
                <c:pt idx="9">
                  <c:v>-2666910</c:v>
                </c:pt>
                <c:pt idx="10">
                  <c:v>-3262954</c:v>
                </c:pt>
                <c:pt idx="11">
                  <c:v>-2747997</c:v>
                </c:pt>
                <c:pt idx="12">
                  <c:v>-2095657</c:v>
                </c:pt>
                <c:pt idx="13">
                  <c:v>-2204730</c:v>
                </c:pt>
                <c:pt idx="14">
                  <c:v>-3138596</c:v>
                </c:pt>
                <c:pt idx="15">
                  <c:v>-2990674</c:v>
                </c:pt>
                <c:pt idx="16">
                  <c:v>-2196470</c:v>
                </c:pt>
                <c:pt idx="17">
                  <c:v>-1880517</c:v>
                </c:pt>
                <c:pt idx="18">
                  <c:v>-1200389</c:v>
                </c:pt>
                <c:pt idx="19">
                  <c:v>-327395</c:v>
                </c:pt>
              </c:numCache>
            </c:numRef>
          </c:val>
        </c:ser>
        <c:ser>
          <c:idx val="3"/>
          <c:order val="3"/>
          <c:tx>
            <c:strRef>
              <c:f>'Exports and imports'!$W$51</c:f>
              <c:strCache>
                <c:ptCount val="1"/>
                <c:pt idx="0">
                  <c:v>North America</c:v>
                </c:pt>
              </c:strCache>
            </c:strRef>
          </c:tx>
          <c:marker>
            <c:symbol val="none"/>
          </c:marker>
          <c:cat>
            <c:numRef>
              <c:f>'Exports and imports'!$S$52:$S$71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'Exports and imports'!$W$52:$W$71</c:f>
              <c:numCache>
                <c:formatCode>General</c:formatCode>
                <c:ptCount val="20"/>
                <c:pt idx="0">
                  <c:v>5853001</c:v>
                </c:pt>
                <c:pt idx="1">
                  <c:v>6475013</c:v>
                </c:pt>
                <c:pt idx="2">
                  <c:v>6385816</c:v>
                </c:pt>
                <c:pt idx="3">
                  <c:v>6363522</c:v>
                </c:pt>
                <c:pt idx="4">
                  <c:v>4763602</c:v>
                </c:pt>
                <c:pt idx="5">
                  <c:v>4020284</c:v>
                </c:pt>
                <c:pt idx="6">
                  <c:v>5900828</c:v>
                </c:pt>
                <c:pt idx="7">
                  <c:v>8016132</c:v>
                </c:pt>
                <c:pt idx="8">
                  <c:v>8200461</c:v>
                </c:pt>
                <c:pt idx="9">
                  <c:v>7434716</c:v>
                </c:pt>
                <c:pt idx="10">
                  <c:v>6887632</c:v>
                </c:pt>
                <c:pt idx="11">
                  <c:v>7651329</c:v>
                </c:pt>
                <c:pt idx="12">
                  <c:v>6562594</c:v>
                </c:pt>
                <c:pt idx="13">
                  <c:v>6876712</c:v>
                </c:pt>
                <c:pt idx="14">
                  <c:v>7710194</c:v>
                </c:pt>
                <c:pt idx="15">
                  <c:v>9055061</c:v>
                </c:pt>
                <c:pt idx="16">
                  <c:v>8604369</c:v>
                </c:pt>
                <c:pt idx="17">
                  <c:v>5959561</c:v>
                </c:pt>
                <c:pt idx="18">
                  <c:v>3078011</c:v>
                </c:pt>
                <c:pt idx="19">
                  <c:v>4314319</c:v>
                </c:pt>
              </c:numCache>
            </c:numRef>
          </c:val>
        </c:ser>
        <c:ser>
          <c:idx val="4"/>
          <c:order val="4"/>
          <c:tx>
            <c:strRef>
              <c:f>'Exports and imports'!$X$51</c:f>
              <c:strCache>
                <c:ptCount val="1"/>
                <c:pt idx="0">
                  <c:v>Europe</c:v>
                </c:pt>
              </c:strCache>
            </c:strRef>
          </c:tx>
          <c:marker>
            <c:symbol val="none"/>
          </c:marker>
          <c:cat>
            <c:numRef>
              <c:f>'Exports and imports'!$S$52:$S$71</c:f>
              <c:numCache>
                <c:formatCode>General</c:formatCode>
                <c:ptCount val="2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</c:numCache>
            </c:numRef>
          </c:cat>
          <c:val>
            <c:numRef>
              <c:f>'Exports and imports'!$X$52:$X$71</c:f>
              <c:numCache>
                <c:formatCode>General</c:formatCode>
                <c:ptCount val="20"/>
                <c:pt idx="0">
                  <c:v>3905955</c:v>
                </c:pt>
                <c:pt idx="1">
                  <c:v>4216923</c:v>
                </c:pt>
                <c:pt idx="2">
                  <c:v>3066022</c:v>
                </c:pt>
                <c:pt idx="3">
                  <c:v>2110688</c:v>
                </c:pt>
                <c:pt idx="4">
                  <c:v>1606502</c:v>
                </c:pt>
                <c:pt idx="5">
                  <c:v>1141809</c:v>
                </c:pt>
                <c:pt idx="6">
                  <c:v>2272193</c:v>
                </c:pt>
                <c:pt idx="7">
                  <c:v>4230254</c:v>
                </c:pt>
                <c:pt idx="8">
                  <c:v>3325418</c:v>
                </c:pt>
                <c:pt idx="9">
                  <c:v>3433106</c:v>
                </c:pt>
                <c:pt idx="10">
                  <c:v>2344783</c:v>
                </c:pt>
                <c:pt idx="11">
                  <c:v>2082198</c:v>
                </c:pt>
                <c:pt idx="12">
                  <c:v>2606975</c:v>
                </c:pt>
                <c:pt idx="13">
                  <c:v>2959837</c:v>
                </c:pt>
                <c:pt idx="14">
                  <c:v>2683957</c:v>
                </c:pt>
                <c:pt idx="15">
                  <c:v>3464420</c:v>
                </c:pt>
                <c:pt idx="16">
                  <c:v>4030522</c:v>
                </c:pt>
                <c:pt idx="17">
                  <c:v>3446232</c:v>
                </c:pt>
                <c:pt idx="18">
                  <c:v>940177</c:v>
                </c:pt>
                <c:pt idx="19">
                  <c:v>1585343</c:v>
                </c:pt>
              </c:numCache>
            </c:numRef>
          </c:val>
        </c:ser>
        <c:dLbls/>
        <c:marker val="1"/>
        <c:axId val="195073536"/>
        <c:axId val="195075072"/>
      </c:lineChart>
      <c:catAx>
        <c:axId val="195073536"/>
        <c:scaling>
          <c:orientation val="minMax"/>
        </c:scaling>
        <c:axPos val="b"/>
        <c:numFmt formatCode="General" sourceLinked="1"/>
        <c:tickLblPos val="nextTo"/>
        <c:crossAx val="195075072"/>
        <c:crosses val="autoZero"/>
        <c:auto val="1"/>
        <c:lblAlgn val="ctr"/>
        <c:lblOffset val="100"/>
      </c:catAx>
      <c:valAx>
        <c:axId val="195075072"/>
        <c:scaling>
          <c:orientation val="minMax"/>
        </c:scaling>
        <c:axPos val="l"/>
        <c:majorGridlines/>
        <c:numFmt formatCode="General" sourceLinked="1"/>
        <c:tickLblPos val="nextTo"/>
        <c:crossAx val="195073536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title>
      <c:tx>
        <c:rich>
          <a:bodyPr/>
          <a:lstStyle/>
          <a:p>
            <a:pPr>
              <a:defRPr/>
            </a:pPr>
            <a:r>
              <a:rPr lang="en-US"/>
              <a:t>The</a:t>
            </a:r>
            <a:r>
              <a:rPr lang="en-US" baseline="0"/>
              <a:t> Current Account Balance by Country/Region, 1996-2010 (in Yen 100 Million)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'BOP by region'!$U$2</c:f>
              <c:strCache>
                <c:ptCount val="1"/>
                <c:pt idx="0">
                  <c:v>China</c:v>
                </c:pt>
              </c:strCache>
            </c:strRef>
          </c:tx>
          <c:cat>
            <c:numRef>
              <c:f>'BOP by region'!$T$3:$T$17</c:f>
              <c:numCache>
                <c:formatCode>General</c:formatCode>
                <c:ptCount val="1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</c:numCache>
            </c:numRef>
          </c:cat>
          <c:val>
            <c:numRef>
              <c:f>'BOP by region'!$U$3:$U$17</c:f>
              <c:numCache>
                <c:formatCode>#,##0</c:formatCode>
                <c:ptCount val="15"/>
                <c:pt idx="0">
                  <c:v>-19673</c:v>
                </c:pt>
                <c:pt idx="1">
                  <c:v>-23782</c:v>
                </c:pt>
                <c:pt idx="2">
                  <c:v>-20867</c:v>
                </c:pt>
                <c:pt idx="3">
                  <c:v>-21335</c:v>
                </c:pt>
                <c:pt idx="4">
                  <c:v>-25414</c:v>
                </c:pt>
                <c:pt idx="5">
                  <c:v>-30010</c:v>
                </c:pt>
                <c:pt idx="6">
                  <c:v>-24637</c:v>
                </c:pt>
                <c:pt idx="7">
                  <c:v>-15906</c:v>
                </c:pt>
                <c:pt idx="8">
                  <c:v>-14850</c:v>
                </c:pt>
                <c:pt idx="9">
                  <c:v>-25601</c:v>
                </c:pt>
                <c:pt idx="10">
                  <c:v>-22020</c:v>
                </c:pt>
                <c:pt idx="11">
                  <c:v>-13203</c:v>
                </c:pt>
                <c:pt idx="12">
                  <c:v>-10042</c:v>
                </c:pt>
                <c:pt idx="13">
                  <c:v>-4743</c:v>
                </c:pt>
                <c:pt idx="14">
                  <c:v>5864</c:v>
                </c:pt>
              </c:numCache>
            </c:numRef>
          </c:val>
        </c:ser>
        <c:dLbls/>
        <c:axId val="185191808"/>
        <c:axId val="185201792"/>
      </c:barChart>
      <c:lineChart>
        <c:grouping val="standard"/>
        <c:ser>
          <c:idx val="1"/>
          <c:order val="1"/>
          <c:tx>
            <c:strRef>
              <c:f>'BOP by region'!$V$2</c:f>
              <c:strCache>
                <c:ptCount val="1"/>
                <c:pt idx="0">
                  <c:v>Asia, excl China</c:v>
                </c:pt>
              </c:strCache>
            </c:strRef>
          </c:tx>
          <c:marker>
            <c:symbol val="none"/>
          </c:marker>
          <c:cat>
            <c:numRef>
              <c:f>'BOP by region'!$T$3:$T$17</c:f>
              <c:numCache>
                <c:formatCode>General</c:formatCode>
                <c:ptCount val="1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</c:numCache>
            </c:numRef>
          </c:cat>
          <c:val>
            <c:numRef>
              <c:f>'BOP by region'!$V$3:$V$17</c:f>
              <c:numCache>
                <c:formatCode>#,##0</c:formatCode>
                <c:ptCount val="15"/>
                <c:pt idx="0">
                  <c:v>79822</c:v>
                </c:pt>
                <c:pt idx="1">
                  <c:v>94759</c:v>
                </c:pt>
                <c:pt idx="2">
                  <c:v>60824</c:v>
                </c:pt>
                <c:pt idx="3">
                  <c:v>50186</c:v>
                </c:pt>
                <c:pt idx="4">
                  <c:v>63676</c:v>
                </c:pt>
                <c:pt idx="5">
                  <c:v>48904</c:v>
                </c:pt>
                <c:pt idx="6">
                  <c:v>68536</c:v>
                </c:pt>
                <c:pt idx="7">
                  <c:v>82639</c:v>
                </c:pt>
                <c:pt idx="8">
                  <c:v>103473</c:v>
                </c:pt>
                <c:pt idx="9">
                  <c:v>110502</c:v>
                </c:pt>
                <c:pt idx="10">
                  <c:v>112279</c:v>
                </c:pt>
                <c:pt idx="11">
                  <c:v>130383</c:v>
                </c:pt>
                <c:pt idx="12">
                  <c:v>111075</c:v>
                </c:pt>
                <c:pt idx="13">
                  <c:v>88786</c:v>
                </c:pt>
                <c:pt idx="14">
                  <c:v>126438</c:v>
                </c:pt>
              </c:numCache>
            </c:numRef>
          </c:val>
        </c:ser>
        <c:ser>
          <c:idx val="2"/>
          <c:order val="2"/>
          <c:tx>
            <c:strRef>
              <c:f>'BOP by region'!$W$2</c:f>
              <c:strCache>
                <c:ptCount val="1"/>
                <c:pt idx="0">
                  <c:v>North America</c:v>
                </c:pt>
              </c:strCache>
            </c:strRef>
          </c:tx>
          <c:marker>
            <c:symbol val="none"/>
          </c:marker>
          <c:cat>
            <c:numRef>
              <c:f>'BOP by region'!$T$3:$T$17</c:f>
              <c:numCache>
                <c:formatCode>General</c:formatCode>
                <c:ptCount val="1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</c:numCache>
            </c:numRef>
          </c:cat>
          <c:val>
            <c:numRef>
              <c:f>'BOP by region'!$W$3:$W$17</c:f>
              <c:numCache>
                <c:formatCode>#,##0</c:formatCode>
                <c:ptCount val="15"/>
                <c:pt idx="0">
                  <c:v>35011</c:v>
                </c:pt>
                <c:pt idx="1">
                  <c:v>58134</c:v>
                </c:pt>
                <c:pt idx="2">
                  <c:v>84332</c:v>
                </c:pt>
                <c:pt idx="3">
                  <c:v>85431</c:v>
                </c:pt>
                <c:pt idx="4">
                  <c:v>98378</c:v>
                </c:pt>
                <c:pt idx="5">
                  <c:v>101496</c:v>
                </c:pt>
                <c:pt idx="6">
                  <c:v>105970</c:v>
                </c:pt>
                <c:pt idx="7">
                  <c:v>95981</c:v>
                </c:pt>
                <c:pt idx="8">
                  <c:v>98961</c:v>
                </c:pt>
                <c:pt idx="9">
                  <c:v>113825</c:v>
                </c:pt>
                <c:pt idx="10">
                  <c:v>134914</c:v>
                </c:pt>
                <c:pt idx="11">
                  <c:v>134559</c:v>
                </c:pt>
                <c:pt idx="12">
                  <c:v>112992</c:v>
                </c:pt>
                <c:pt idx="13">
                  <c:v>70972</c:v>
                </c:pt>
                <c:pt idx="14">
                  <c:v>72693</c:v>
                </c:pt>
              </c:numCache>
            </c:numRef>
          </c:val>
        </c:ser>
        <c:ser>
          <c:idx val="3"/>
          <c:order val="3"/>
          <c:tx>
            <c:strRef>
              <c:f>'BOP by region'!$X$2</c:f>
              <c:strCache>
                <c:ptCount val="1"/>
                <c:pt idx="0">
                  <c:v>Europe</c:v>
                </c:pt>
              </c:strCache>
            </c:strRef>
          </c:tx>
          <c:marker>
            <c:symbol val="none"/>
          </c:marker>
          <c:cat>
            <c:numRef>
              <c:f>'BOP by region'!$T$3:$T$17</c:f>
              <c:numCache>
                <c:formatCode>General</c:formatCode>
                <c:ptCount val="1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</c:numCache>
            </c:numRef>
          </c:cat>
          <c:val>
            <c:numRef>
              <c:f>'BOP by region'!$X$3:$X$17</c:f>
              <c:numCache>
                <c:formatCode>General</c:formatCode>
                <c:ptCount val="15"/>
                <c:pt idx="0">
                  <c:v>474</c:v>
                </c:pt>
                <c:pt idx="1">
                  <c:v>13438</c:v>
                </c:pt>
                <c:pt idx="2">
                  <c:v>39490</c:v>
                </c:pt>
                <c:pt idx="3">
                  <c:v>39023</c:v>
                </c:pt>
                <c:pt idx="4">
                  <c:v>35309</c:v>
                </c:pt>
                <c:pt idx="5">
                  <c:v>25177</c:v>
                </c:pt>
                <c:pt idx="6">
                  <c:v>22744</c:v>
                </c:pt>
                <c:pt idx="7">
                  <c:v>37425</c:v>
                </c:pt>
                <c:pt idx="8">
                  <c:v>46796</c:v>
                </c:pt>
                <c:pt idx="9">
                  <c:v>53946</c:v>
                </c:pt>
                <c:pt idx="10">
                  <c:v>73184</c:v>
                </c:pt>
                <c:pt idx="11">
                  <c:v>91866</c:v>
                </c:pt>
                <c:pt idx="12">
                  <c:v>92379</c:v>
                </c:pt>
                <c:pt idx="13">
                  <c:v>37793</c:v>
                </c:pt>
                <c:pt idx="14">
                  <c:v>39684</c:v>
                </c:pt>
              </c:numCache>
            </c:numRef>
          </c:val>
        </c:ser>
        <c:dLbls/>
        <c:marker val="1"/>
        <c:axId val="185191808"/>
        <c:axId val="185201792"/>
      </c:lineChart>
      <c:catAx>
        <c:axId val="185191808"/>
        <c:scaling>
          <c:orientation val="minMax"/>
        </c:scaling>
        <c:axPos val="b"/>
        <c:numFmt formatCode="General" sourceLinked="1"/>
        <c:tickLblPos val="nextTo"/>
        <c:crossAx val="185201792"/>
        <c:crosses val="autoZero"/>
        <c:auto val="1"/>
        <c:lblAlgn val="ctr"/>
        <c:lblOffset val="100"/>
      </c:catAx>
      <c:valAx>
        <c:axId val="185201792"/>
        <c:scaling>
          <c:orientation val="minMax"/>
        </c:scaling>
        <c:axPos val="l"/>
        <c:majorGridlines/>
        <c:numFmt formatCode="#,##0" sourceLinked="1"/>
        <c:tickLblPos val="nextTo"/>
        <c:crossAx val="185191808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title>
      <c:tx>
        <c:rich>
          <a:bodyPr/>
          <a:lstStyle/>
          <a:p>
            <a:pPr>
              <a:defRPr/>
            </a:pPr>
            <a:r>
              <a:rPr lang="en-US"/>
              <a:t>The</a:t>
            </a:r>
            <a:r>
              <a:rPr lang="en-US" baseline="0"/>
              <a:t> Income Account Balance by Country/Region, 1996-2010 (in Yen 100 Million)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'BOP by region'!$U$39</c:f>
              <c:strCache>
                <c:ptCount val="1"/>
                <c:pt idx="0">
                  <c:v>China</c:v>
                </c:pt>
              </c:strCache>
            </c:strRef>
          </c:tx>
          <c:cat>
            <c:numRef>
              <c:f>'BOP by region'!$T$40:$T$54</c:f>
              <c:numCache>
                <c:formatCode>General</c:formatCode>
                <c:ptCount val="1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</c:numCache>
            </c:numRef>
          </c:cat>
          <c:val>
            <c:numRef>
              <c:f>'BOP by region'!$U$40:$U$54</c:f>
              <c:numCache>
                <c:formatCode>General</c:formatCode>
                <c:ptCount val="15"/>
                <c:pt idx="0">
                  <c:v>949</c:v>
                </c:pt>
                <c:pt idx="1">
                  <c:v>1297</c:v>
                </c:pt>
                <c:pt idx="2">
                  <c:v>1558</c:v>
                </c:pt>
                <c:pt idx="3">
                  <c:v>1051</c:v>
                </c:pt>
                <c:pt idx="4">
                  <c:v>690</c:v>
                </c:pt>
                <c:pt idx="5">
                  <c:v>1336</c:v>
                </c:pt>
                <c:pt idx="6">
                  <c:v>1527</c:v>
                </c:pt>
                <c:pt idx="7">
                  <c:v>1201</c:v>
                </c:pt>
                <c:pt idx="8">
                  <c:v>1521</c:v>
                </c:pt>
                <c:pt idx="9">
                  <c:v>2257</c:v>
                </c:pt>
                <c:pt idx="10">
                  <c:v>2839</c:v>
                </c:pt>
                <c:pt idx="11">
                  <c:v>3831</c:v>
                </c:pt>
                <c:pt idx="12">
                  <c:v>4276</c:v>
                </c:pt>
                <c:pt idx="13">
                  <c:v>5909</c:v>
                </c:pt>
                <c:pt idx="14">
                  <c:v>5392</c:v>
                </c:pt>
              </c:numCache>
            </c:numRef>
          </c:val>
        </c:ser>
        <c:dLbls/>
        <c:axId val="195364352"/>
        <c:axId val="195365888"/>
      </c:barChart>
      <c:lineChart>
        <c:grouping val="standard"/>
        <c:ser>
          <c:idx val="1"/>
          <c:order val="1"/>
          <c:tx>
            <c:strRef>
              <c:f>'BOP by region'!$V$39</c:f>
              <c:strCache>
                <c:ptCount val="1"/>
                <c:pt idx="0">
                  <c:v>Asia, excl China</c:v>
                </c:pt>
              </c:strCache>
            </c:strRef>
          </c:tx>
          <c:marker>
            <c:symbol val="none"/>
          </c:marker>
          <c:cat>
            <c:numRef>
              <c:f>'BOP by region'!$T$40:$T$54</c:f>
              <c:numCache>
                <c:formatCode>General</c:formatCode>
                <c:ptCount val="1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</c:numCache>
            </c:numRef>
          </c:cat>
          <c:val>
            <c:numRef>
              <c:f>'BOP by region'!$V$40:$V$54</c:f>
              <c:numCache>
                <c:formatCode>#,##0</c:formatCode>
                <c:ptCount val="15"/>
                <c:pt idx="0">
                  <c:v>9006</c:v>
                </c:pt>
                <c:pt idx="1">
                  <c:v>11936</c:v>
                </c:pt>
                <c:pt idx="2">
                  <c:v>7330</c:v>
                </c:pt>
                <c:pt idx="3">
                  <c:v>343</c:v>
                </c:pt>
                <c:pt idx="4">
                  <c:v>437</c:v>
                </c:pt>
                <c:pt idx="5">
                  <c:v>5172</c:v>
                </c:pt>
                <c:pt idx="6">
                  <c:v>6666</c:v>
                </c:pt>
                <c:pt idx="7">
                  <c:v>8160</c:v>
                </c:pt>
                <c:pt idx="8">
                  <c:v>10244</c:v>
                </c:pt>
                <c:pt idx="9">
                  <c:v>12899</c:v>
                </c:pt>
                <c:pt idx="10">
                  <c:v>14734</c:v>
                </c:pt>
                <c:pt idx="11">
                  <c:v>17789</c:v>
                </c:pt>
                <c:pt idx="12">
                  <c:v>17557</c:v>
                </c:pt>
                <c:pt idx="13">
                  <c:v>14171</c:v>
                </c:pt>
                <c:pt idx="14">
                  <c:v>15756</c:v>
                </c:pt>
              </c:numCache>
            </c:numRef>
          </c:val>
        </c:ser>
        <c:ser>
          <c:idx val="2"/>
          <c:order val="2"/>
          <c:tx>
            <c:strRef>
              <c:f>'BOP by region'!$W$39</c:f>
              <c:strCache>
                <c:ptCount val="1"/>
                <c:pt idx="0">
                  <c:v>North America</c:v>
                </c:pt>
              </c:strCache>
            </c:strRef>
          </c:tx>
          <c:marker>
            <c:symbol val="none"/>
          </c:marker>
          <c:cat>
            <c:numRef>
              <c:f>'BOP by region'!$T$40:$T$54</c:f>
              <c:numCache>
                <c:formatCode>General</c:formatCode>
                <c:ptCount val="1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</c:numCache>
            </c:numRef>
          </c:cat>
          <c:val>
            <c:numRef>
              <c:f>'BOP by region'!$W$40:$W$54</c:f>
              <c:numCache>
                <c:formatCode>#,##0</c:formatCode>
                <c:ptCount val="15"/>
                <c:pt idx="0">
                  <c:v>27051</c:v>
                </c:pt>
                <c:pt idx="1">
                  <c:v>33705</c:v>
                </c:pt>
                <c:pt idx="2">
                  <c:v>40281</c:v>
                </c:pt>
                <c:pt idx="3">
                  <c:v>36412</c:v>
                </c:pt>
                <c:pt idx="4">
                  <c:v>38595</c:v>
                </c:pt>
                <c:pt idx="5">
                  <c:v>48675</c:v>
                </c:pt>
                <c:pt idx="6">
                  <c:v>42339</c:v>
                </c:pt>
                <c:pt idx="7">
                  <c:v>37414</c:v>
                </c:pt>
                <c:pt idx="8">
                  <c:v>38392</c:v>
                </c:pt>
                <c:pt idx="9">
                  <c:v>47928</c:v>
                </c:pt>
                <c:pt idx="10">
                  <c:v>56777</c:v>
                </c:pt>
                <c:pt idx="11">
                  <c:v>59700</c:v>
                </c:pt>
                <c:pt idx="12">
                  <c:v>60298</c:v>
                </c:pt>
                <c:pt idx="13">
                  <c:v>45205</c:v>
                </c:pt>
                <c:pt idx="14">
                  <c:v>34974</c:v>
                </c:pt>
              </c:numCache>
            </c:numRef>
          </c:val>
        </c:ser>
        <c:ser>
          <c:idx val="3"/>
          <c:order val="3"/>
          <c:tx>
            <c:strRef>
              <c:f>'BOP by region'!$X$39</c:f>
              <c:strCache>
                <c:ptCount val="1"/>
                <c:pt idx="0">
                  <c:v>Europe</c:v>
                </c:pt>
              </c:strCache>
            </c:strRef>
          </c:tx>
          <c:marker>
            <c:symbol val="none"/>
          </c:marker>
          <c:cat>
            <c:numRef>
              <c:f>'BOP by region'!$T$40:$T$54</c:f>
              <c:numCache>
                <c:formatCode>General</c:formatCode>
                <c:ptCount val="1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</c:numCache>
            </c:numRef>
          </c:cat>
          <c:val>
            <c:numRef>
              <c:f>'BOP by region'!$X$40:$X$54</c:f>
              <c:numCache>
                <c:formatCode>#,##0</c:formatCode>
                <c:ptCount val="15"/>
                <c:pt idx="0">
                  <c:v>8293</c:v>
                </c:pt>
                <c:pt idx="1">
                  <c:v>9093</c:v>
                </c:pt>
                <c:pt idx="2">
                  <c:v>9707</c:v>
                </c:pt>
                <c:pt idx="3">
                  <c:v>17705</c:v>
                </c:pt>
                <c:pt idx="4">
                  <c:v>15337</c:v>
                </c:pt>
                <c:pt idx="5">
                  <c:v>14334</c:v>
                </c:pt>
                <c:pt idx="6">
                  <c:v>16793</c:v>
                </c:pt>
                <c:pt idx="7">
                  <c:v>21121</c:v>
                </c:pt>
                <c:pt idx="8">
                  <c:v>25623</c:v>
                </c:pt>
                <c:pt idx="9">
                  <c:v>28315</c:v>
                </c:pt>
                <c:pt idx="10">
                  <c:v>35711</c:v>
                </c:pt>
                <c:pt idx="11">
                  <c:v>47116</c:v>
                </c:pt>
                <c:pt idx="12">
                  <c:v>42743</c:v>
                </c:pt>
                <c:pt idx="13">
                  <c:v>31684</c:v>
                </c:pt>
                <c:pt idx="14">
                  <c:v>29236</c:v>
                </c:pt>
              </c:numCache>
            </c:numRef>
          </c:val>
        </c:ser>
        <c:dLbls/>
        <c:marker val="1"/>
        <c:axId val="195364352"/>
        <c:axId val="195365888"/>
      </c:lineChart>
      <c:catAx>
        <c:axId val="195364352"/>
        <c:scaling>
          <c:orientation val="minMax"/>
        </c:scaling>
        <c:axPos val="b"/>
        <c:numFmt formatCode="General" sourceLinked="1"/>
        <c:tickLblPos val="nextTo"/>
        <c:crossAx val="195365888"/>
        <c:crosses val="autoZero"/>
        <c:auto val="1"/>
        <c:lblAlgn val="ctr"/>
        <c:lblOffset val="100"/>
      </c:catAx>
      <c:valAx>
        <c:axId val="195365888"/>
        <c:scaling>
          <c:orientation val="minMax"/>
        </c:scaling>
        <c:axPos val="l"/>
        <c:majorGridlines/>
        <c:numFmt formatCode="General" sourceLinked="1"/>
        <c:tickLblPos val="nextTo"/>
        <c:crossAx val="195364352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74FEB-1359-4FD5-B727-FED128623FA4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17C2A-3FB6-4CFD-8419-5C582FA61650}" type="datetimeFigureOut">
              <a:rPr kumimoji="1" lang="ja-JP" altLang="en-US" smtClean="0"/>
              <a:t>2011/6/22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D139B-5F50-470A-AD71-7222E4D6F6CF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D139B-5F50-470A-AD71-7222E4D6F6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174B-F28A-47F0-8FD3-589DEEB0E88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C93B-A01A-41FA-A52E-E99EDD6485EA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30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174B-F28A-47F0-8FD3-589DEEB0E88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C93B-A01A-41FA-A52E-E99EDD6485EA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02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174B-F28A-47F0-8FD3-589DEEB0E88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C93B-A01A-41FA-A52E-E99EDD6485EA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88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174B-F28A-47F0-8FD3-589DEEB0E88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C93B-A01A-41FA-A52E-E99EDD6485EA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27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174B-F28A-47F0-8FD3-589DEEB0E88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C93B-A01A-41FA-A52E-E99EDD6485EA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34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174B-F28A-47F0-8FD3-589DEEB0E88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C93B-A01A-41FA-A52E-E99EDD6485EA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287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174B-F28A-47F0-8FD3-589DEEB0E88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C93B-A01A-41FA-A52E-E99EDD6485EA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0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174B-F28A-47F0-8FD3-589DEEB0E88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C93B-A01A-41FA-A52E-E99EDD6485EA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078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174B-F28A-47F0-8FD3-589DEEB0E88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C93B-A01A-41FA-A52E-E99EDD6485EA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994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174B-F28A-47F0-8FD3-589DEEB0E88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C93B-A01A-41FA-A52E-E99EDD6485EA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535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174B-F28A-47F0-8FD3-589DEEB0E88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AC93B-A01A-41FA-A52E-E99EDD6485EA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0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D174B-F28A-47F0-8FD3-589DEEB0E88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AC93B-A01A-41FA-A52E-E99EDD6485EA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57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609851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Asia and the Future Economic Role of </a:t>
            </a:r>
            <a:r>
              <a:rPr lang="en-US" sz="4900" b="1" dirty="0" smtClean="0"/>
              <a:t>Japan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Remarks Prepared for the NBER Japan Project Meeting, 24-25 June 2011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Shinji </a:t>
            </a:r>
            <a:r>
              <a:rPr lang="en-US" sz="2800" dirty="0" smtClean="0">
                <a:solidFill>
                  <a:schemeClr val="tx1"/>
                </a:solidFill>
              </a:rPr>
              <a:t>Takagi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Graduate School of Economics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Osaka University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0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This Kept the </a:t>
            </a:r>
            <a:r>
              <a:rPr lang="en-US" sz="3200" dirty="0" smtClean="0"/>
              <a:t>Current Account </a:t>
            </a:r>
            <a:r>
              <a:rPr lang="en-US" sz="3200" dirty="0" smtClean="0"/>
              <a:t>i</a:t>
            </a:r>
            <a:r>
              <a:rPr lang="en-US" sz="3200" dirty="0" smtClean="0"/>
              <a:t>n </a:t>
            </a:r>
            <a:r>
              <a:rPr lang="en-US" sz="3200" dirty="0" smtClean="0"/>
              <a:t>Surplus Despite the Narrowing of Trade Balance Surplus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154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Returns </a:t>
            </a:r>
            <a:r>
              <a:rPr lang="en-US" sz="3600" dirty="0" smtClean="0"/>
              <a:t>on Portfolio Investment Are </a:t>
            </a:r>
            <a:r>
              <a:rPr lang="en-US" sz="3600" dirty="0" smtClean="0"/>
              <a:t>by Far the </a:t>
            </a:r>
            <a:r>
              <a:rPr lang="en-US" sz="3600" dirty="0" smtClean="0"/>
              <a:t>Dominant Part of Foreign Income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293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Japan and 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35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Asia is Japan’s Most Important Export Market; China’s Importance Rose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1" y="1600200"/>
            <a:ext cx="411479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962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25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05" y="39704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Imports, Asia is Also the Most Important Origin; China’s Share Rose at the Expense of All Others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41909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1"/>
            <a:ext cx="403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76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Trade Balance Surplus Narrowed with N. America and Europe, but Widened with Asia; A Deficit with China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606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But </a:t>
            </a:r>
            <a:r>
              <a:rPr lang="en-US" sz="3200" dirty="0" smtClean="0"/>
              <a:t>the Current </a:t>
            </a:r>
            <a:r>
              <a:rPr lang="en-US" sz="3200" dirty="0" smtClean="0"/>
              <a:t>Account Surplus </a:t>
            </a:r>
            <a:r>
              <a:rPr lang="en-US" sz="3200" dirty="0" smtClean="0"/>
              <a:t>with </a:t>
            </a:r>
            <a:r>
              <a:rPr lang="en-US" sz="3200" dirty="0" smtClean="0"/>
              <a:t>N. America and </a:t>
            </a:r>
            <a:r>
              <a:rPr lang="en-US" sz="3200" dirty="0" smtClean="0"/>
              <a:t>Europe Has Not Narrowed As Much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4045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Reflects a Larger Income Account Surplus with N. America and Europe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059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Japan’s Financial Link with Asia is Weak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4357234"/>
              </p:ext>
            </p:extLst>
          </p:nvPr>
        </p:nvGraphicFramePr>
        <p:xfrm>
          <a:off x="761998" y="2438399"/>
          <a:ext cx="7543802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7686"/>
                <a:gridCol w="1077686"/>
                <a:gridCol w="1077686"/>
                <a:gridCol w="1077686"/>
                <a:gridCol w="1077686"/>
                <a:gridCol w="1077686"/>
                <a:gridCol w="1077686"/>
              </a:tblGrid>
              <a:tr h="597911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FDI</a:t>
                      </a:r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Equities</a:t>
                      </a:r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Medium to long-term bonds</a:t>
                      </a:r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6093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Assets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Liabilities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Assets</a:t>
                      </a:r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Liabilities</a:t>
                      </a:r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Assets</a:t>
                      </a:r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Liabilities</a:t>
                      </a:r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2924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682097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184252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546870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763720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2073021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655244</a:t>
                      </a:r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223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Asia, excl. China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16.29%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8.57%</a:t>
                      </a:r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5.97%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1.68%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5.97%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1.68%</a:t>
                      </a:r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29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China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7.43%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0.10%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2.12%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0.01%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2.12%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0.01%</a:t>
                      </a:r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658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North America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32.45%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38.09%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42.01%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56.27%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42.01%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56.27%</a:t>
                      </a:r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29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Europe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24.18%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41.97%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31.06%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36.51%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31.06%</a:t>
                      </a:r>
                      <a:endParaRPr lang="en-US" sz="1100" b="0" i="0" u="none" strike="noStrike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36.51%</a:t>
                      </a:r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611868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Balance of External Assets and Liabilities at the end of 2009 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(</a:t>
            </a:r>
            <a:r>
              <a:rPr lang="en-US" sz="2000" b="1" dirty="0"/>
              <a:t>yen 100 million; percent of global total)</a:t>
            </a:r>
          </a:p>
        </p:txBody>
      </p:sp>
    </p:spTree>
    <p:extLst>
      <p:ext uri="{BB962C8B-B14F-4D97-AF65-F5344CB8AC3E}">
        <p14:creationId xmlns:p14="http://schemas.microsoft.com/office/powerpoint/2010/main" xmlns="" val="1391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Promoting Financial Integration in 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1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Main Argument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arenBoth"/>
            </a:pPr>
            <a:r>
              <a:rPr kumimoji="1" lang="en-US" altLang="ja-JP" dirty="0" smtClean="0"/>
              <a:t>Growing Asia has been behind Japan’s changing trade structure; Asia is now Japan’s most important trading partner; as a counterpart, manufacturing employment within Japan has declined substantially</a:t>
            </a:r>
          </a:p>
          <a:p>
            <a:pPr marL="514350" indent="-514350">
              <a:buAutoNum type="arabicParenBoth"/>
            </a:pPr>
            <a:r>
              <a:rPr kumimoji="1" lang="en-US" altLang="ja-JP" dirty="0" smtClean="0"/>
              <a:t>Increasing foreign income has kept Japan’s current account in surplus despite the considerable narrowing of the trade surplus; this represents returns on the balance of foreign (esp. portfolio) assets Japan has accumulated; but Asia is not a big part of this</a:t>
            </a:r>
          </a:p>
          <a:p>
            <a:pPr marL="514350" indent="-514350">
              <a:buAutoNum type="arabicParenBoth"/>
            </a:pPr>
            <a:r>
              <a:rPr kumimoji="1" lang="en-US" altLang="ja-JP" dirty="0" smtClean="0"/>
              <a:t>There is thus asymmetry in Japan’s economic relationship with Asia between trade and finance</a:t>
            </a:r>
          </a:p>
          <a:p>
            <a:pPr marL="514350" indent="-514350">
              <a:buAutoNum type="arabicParenBoth"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Why Is Japan’s Financial Link with Asia So Weak?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arenBoth"/>
            </a:pPr>
            <a:r>
              <a:rPr kumimoji="1" lang="en-US" altLang="ja-JP" dirty="0" smtClean="0"/>
              <a:t>Asian capital markets lack depth, liquidity, and size; they are not as well developed</a:t>
            </a:r>
          </a:p>
          <a:p>
            <a:pPr marL="514350" indent="-514350">
              <a:buAutoNum type="arabicParenBoth"/>
            </a:pPr>
            <a:r>
              <a:rPr kumimoji="1" lang="en-US" altLang="ja-JP" dirty="0" smtClean="0"/>
              <a:t>Quality of institutions (accounting rules, investor rights, etc.) is not up to par with North America or Europe</a:t>
            </a:r>
          </a:p>
          <a:p>
            <a:pPr marL="514350" indent="-514350">
              <a:buAutoNum type="arabicParenBoth"/>
            </a:pPr>
            <a:r>
              <a:rPr kumimoji="1" lang="en-US" altLang="ja-JP" dirty="0" smtClean="0"/>
              <a:t>Country risk is high</a:t>
            </a:r>
          </a:p>
          <a:p>
            <a:pPr marL="514350" indent="-514350">
              <a:buAutoNum type="arabicParenBoth"/>
            </a:pPr>
            <a:r>
              <a:rPr kumimoji="1" lang="en-US" altLang="ja-JP" dirty="0" smtClean="0"/>
              <a:t>There are few internationally known firms</a:t>
            </a:r>
          </a:p>
          <a:p>
            <a:pPr marL="514350" indent="-514350">
              <a:buAutoNum type="arabicParenBoth"/>
            </a:pPr>
            <a:r>
              <a:rPr kumimoji="1" lang="en-US" altLang="ja-JP" dirty="0" smtClean="0"/>
              <a:t>Lack of transparency in policy making; there is not enough investment-relevant information</a:t>
            </a:r>
          </a:p>
          <a:p>
            <a:pPr marL="514350" indent="-514350">
              <a:buAutoNum type="arabicParenBoth"/>
            </a:pPr>
            <a:r>
              <a:rPr kumimoji="1" lang="en-US" altLang="ja-JP" dirty="0" smtClean="0"/>
              <a:t>(in terms of capital inflows to Japan) Asia’s per capital income is still low</a:t>
            </a:r>
          </a:p>
          <a:p>
            <a:pPr marL="514350" indent="-514350">
              <a:buNone/>
            </a:pPr>
            <a:r>
              <a:rPr kumimoji="1" lang="en-US" altLang="ja-JP" dirty="0" smtClean="0"/>
              <a:t>Many of these problems will go away as countries in the region continue to develop, but regional cooperation can also be a part of the solution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Macroeconomic and Financial Cooperation in Asia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Asia’s regional integration has been largely market-driven, with little role for institutions</a:t>
            </a:r>
          </a:p>
          <a:p>
            <a:r>
              <a:rPr kumimoji="1" lang="en-US" altLang="ja-JP" dirty="0" smtClean="0"/>
              <a:t>Regional institutions are largely informal (no treaties) and fragmented</a:t>
            </a:r>
          </a:p>
          <a:p>
            <a:r>
              <a:rPr kumimoji="1" lang="en-US" altLang="ja-JP" dirty="0" smtClean="0"/>
              <a:t>The most important among them is the ASEAN+3 mechanism (1997)</a:t>
            </a:r>
          </a:p>
          <a:p>
            <a:r>
              <a:rPr kumimoji="1" lang="en-US" altLang="ja-JP" dirty="0" smtClean="0"/>
              <a:t>ASEAN+3 established (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) Chiang-Mai Initiative (CMI) of bilateral swap arrangements (2000); (ii) Economic Review and Policy Dialogue (ERPD)(2000); and (iii) Asian Bond Markets Initiative (ABMI) (2003)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CMI </a:t>
            </a:r>
            <a:r>
              <a:rPr kumimoji="1" lang="en-US" altLang="ja-JP" dirty="0" err="1" smtClean="0"/>
              <a:t>Multilateralization</a:t>
            </a:r>
            <a:r>
              <a:rPr kumimoji="1" lang="en-US" altLang="ja-JP" dirty="0" smtClean="0"/>
              <a:t> (CMIM)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smtClean="0"/>
              <a:t>A landmark agreement reached to </a:t>
            </a:r>
            <a:r>
              <a:rPr kumimoji="1" lang="en-US" altLang="ja-JP" sz="2800" dirty="0" err="1" smtClean="0"/>
              <a:t>multilateralize</a:t>
            </a:r>
            <a:r>
              <a:rPr kumimoji="1" lang="en-US" altLang="ja-JP" sz="2800" dirty="0" smtClean="0"/>
              <a:t> the CMI in 2007 (a “self-managed reserve pooling” arrangement under a single contractual agreement)</a:t>
            </a:r>
          </a:p>
          <a:p>
            <a:r>
              <a:rPr kumimoji="1" lang="en-US" altLang="ja-JP" sz="2800" dirty="0" smtClean="0"/>
              <a:t>Total amount ($120) and shares agreed in 2009</a:t>
            </a:r>
          </a:p>
          <a:p>
            <a:r>
              <a:rPr kumimoji="1" lang="en-US" altLang="ja-JP" sz="2800" dirty="0" smtClean="0"/>
              <a:t>Agreed in 2010 to set up the ASEAN+3 Macroeconomic Research Office (AMRO) in Singapore, to be staffed over 2010-12</a:t>
            </a:r>
          </a:p>
          <a:p>
            <a:r>
              <a:rPr kumimoji="1" lang="en-US" altLang="ja-JP" sz="2800" dirty="0" smtClean="0"/>
              <a:t>In 2011, Wei </a:t>
            </a:r>
            <a:r>
              <a:rPr kumimoji="1" lang="en-US" altLang="ja-JP" sz="2800" dirty="0" err="1" smtClean="0"/>
              <a:t>Benhua</a:t>
            </a:r>
            <a:r>
              <a:rPr kumimoji="1" lang="en-US" altLang="ja-JP" sz="2800" dirty="0" smtClean="0"/>
              <a:t>, a Chinese, appointed to head the office (according to the press, to be replaced by Yoichi </a:t>
            </a:r>
            <a:r>
              <a:rPr kumimoji="1" lang="en-US" altLang="ja-JP" sz="2800" dirty="0" err="1" smtClean="0"/>
              <a:t>Nemoto</a:t>
            </a:r>
            <a:r>
              <a:rPr kumimoji="1" lang="en-US" altLang="ja-JP" sz="2800" dirty="0" smtClean="0"/>
              <a:t>, a Japanese, after a year)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6950076"/>
              </p:ext>
            </p:extLst>
          </p:nvPr>
        </p:nvGraphicFramePr>
        <p:xfrm>
          <a:off x="685800" y="1295402"/>
          <a:ext cx="7543800" cy="5257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1690"/>
                <a:gridCol w="1730065"/>
                <a:gridCol w="1365483"/>
                <a:gridCol w="1204486"/>
                <a:gridCol w="1362076"/>
              </a:tblGrid>
              <a:tr h="22860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Members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Financial contributions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Purchasing multiple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Voting power (in percent of total)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457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Billions of US dollars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Percent of total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1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Plus Three Countries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96.00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80.00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71.59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China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38.40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32.00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28.41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    PRC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34.20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28.50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  0.5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25.43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    Hong Kong SAR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4.20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3.50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2.5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2.98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Japan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38.40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32.00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  0.5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28.41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Republic of Korea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19.20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16.00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  1.0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14.77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ASEAN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24.00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20.00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28.41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457199"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Brunei Darussalam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0.030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0.025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5.0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1.158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Cambodia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0.120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0.100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5.0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1.222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Indonesia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4.552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3.793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2.5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4.369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Lao PDR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0.030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0.025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5.0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1.158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Malaysia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4.552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3.793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2.5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4.369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Myanmar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0.060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0.050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5.0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1.179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Philippines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4.552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3.793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2.5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4.369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Singapore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4.552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3.793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2.5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4.369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Thailand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4.552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3.793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2.5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4.369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76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Vietnam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1.000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0.833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5.0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1.847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ASEAN+3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120.00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100.00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100.00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533400"/>
            <a:ext cx="6133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Chiang-Mai Initiative </a:t>
            </a:r>
            <a:r>
              <a:rPr lang="en-US" sz="2800" b="1" dirty="0" err="1" smtClean="0"/>
              <a:t>Multilateralization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5618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Problems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The amount is too small</a:t>
            </a:r>
          </a:p>
          <a:p>
            <a:r>
              <a:rPr kumimoji="1" lang="en-US" altLang="ja-JP" dirty="0" smtClean="0"/>
              <a:t>Requirements of an IMF program for a drawing beyond 20%</a:t>
            </a:r>
          </a:p>
          <a:p>
            <a:r>
              <a:rPr kumimoji="1" lang="en-US" altLang="ja-JP" dirty="0" smtClean="0"/>
              <a:t>AMRO politicized; independent surveillance doubtful</a:t>
            </a:r>
          </a:p>
          <a:p>
            <a:r>
              <a:rPr kumimoji="1" lang="en-US" altLang="ja-JP" dirty="0" smtClean="0"/>
              <a:t>Weak </a:t>
            </a:r>
            <a:r>
              <a:rPr kumimoji="1" lang="en-US" altLang="ja-JP" dirty="0" smtClean="0"/>
              <a:t>and ill-defined TOR; </a:t>
            </a:r>
            <a:r>
              <a:rPr kumimoji="1" lang="en-US" altLang="ja-JP" dirty="0" smtClean="0"/>
              <a:t>the relationship between AMRO and ERPD not clear</a:t>
            </a:r>
          </a:p>
          <a:p>
            <a:r>
              <a:rPr kumimoji="1" lang="en-US" altLang="ja-JP" dirty="0" smtClean="0"/>
              <a:t>Professional skepticism about the usefulness of cooperation or concern about duplication with the global architecture (IMF, G20, etc.)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Way Forward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Increase the size (there is no cost under the current arrangement—but ideally CMIM should be allowed to manage its own resources to have greater independence)</a:t>
            </a:r>
          </a:p>
          <a:p>
            <a:r>
              <a:rPr kumimoji="1" lang="en-US" altLang="ja-JP" dirty="0" smtClean="0"/>
              <a:t>At least initially, IMF financing should be linked, not to the amount, but to the length of a drawing (say, beyond 6months)—proposed by Chalongphob Sussangkarn, former Thai Finance Minister</a:t>
            </a:r>
          </a:p>
          <a:p>
            <a:r>
              <a:rPr kumimoji="1" lang="en-US" altLang="ja-JP" dirty="0" smtClean="0"/>
              <a:t>AMRO should assume secretariat role of ERPD (evolve into an Asian Monetary Fund?)</a:t>
            </a:r>
          </a:p>
          <a:p>
            <a:r>
              <a:rPr kumimoji="1" lang="en-US" altLang="ja-JP" dirty="0" smtClean="0"/>
              <a:t>Membership to be expanded to include Australia, India, New Zealand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Japan’s future depends on how it can benefit from being part of Asia</a:t>
            </a:r>
          </a:p>
          <a:p>
            <a:r>
              <a:rPr lang="en-US" dirty="0" smtClean="0"/>
              <a:t>High priority should be given to strengthening its financial links with Asia, in order to earn high returns on the country’s foreign investments</a:t>
            </a:r>
          </a:p>
          <a:p>
            <a:r>
              <a:rPr lang="en-US" dirty="0" smtClean="0"/>
              <a:t>Investing more of its portfolio assets in Asia is also a way of retaining Japan’s influence in the region as it importance declines in relative terms</a:t>
            </a:r>
          </a:p>
          <a:p>
            <a:r>
              <a:rPr lang="en-US" dirty="0" smtClean="0"/>
              <a:t>Regional financial and macroeconomic cooperation is a way of creating a stable region in which more two-way financial (as well as trade) flows can flourish</a:t>
            </a:r>
          </a:p>
        </p:txBody>
      </p:sp>
    </p:spTree>
    <p:extLst>
      <p:ext uri="{BB962C8B-B14F-4D97-AF65-F5344CB8AC3E}">
        <p14:creationId xmlns:p14="http://schemas.microsoft.com/office/powerpoint/2010/main" xmlns="" val="12461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 2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 smtClean="0"/>
              <a:t>ASEAN+3/CMIM/AMRO </a:t>
            </a:r>
            <a:r>
              <a:rPr lang="en-US" altLang="ja-JP" dirty="0" smtClean="0"/>
              <a:t>is </a:t>
            </a:r>
            <a:r>
              <a:rPr lang="en-US" altLang="ja-JP" dirty="0" smtClean="0"/>
              <a:t>imperfect but the </a:t>
            </a:r>
            <a:r>
              <a:rPr lang="en-US" altLang="ja-JP" dirty="0" smtClean="0"/>
              <a:t>best we’ve got; the existing mechanism is worth strengthening</a:t>
            </a:r>
          </a:p>
          <a:p>
            <a:r>
              <a:rPr lang="en-US" altLang="ja-JP" dirty="0" smtClean="0"/>
              <a:t>The consequence will be just as political as </a:t>
            </a:r>
            <a:r>
              <a:rPr lang="en-US" altLang="ja-JP" dirty="0" smtClean="0"/>
              <a:t>economic, with economics being the only common language of the region</a:t>
            </a:r>
          </a:p>
          <a:p>
            <a:r>
              <a:rPr lang="en-US" altLang="ja-JP" dirty="0" smtClean="0"/>
              <a:t>Regional economic cooperation is a way of containing China’s dominance through dialogue, and beneficial both to China and other countries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Main Argument (concluded)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kumimoji="1" lang="en-US" altLang="ja-JP" dirty="0" smtClean="0"/>
              <a:t>(4) With continued population aging, net exports are expected to shrink (Japan may well begin to have a trade deficit in coming years); it is important to invest in Asia in order to earn higher returns—and also to retain influence in the region as the Japanese economy declines in relative importance</a:t>
            </a:r>
          </a:p>
          <a:p>
            <a:pPr marL="514350" indent="-514350">
              <a:buNone/>
            </a:pPr>
            <a:r>
              <a:rPr kumimoji="1" lang="en-US" altLang="ja-JP" dirty="0" smtClean="0"/>
              <a:t>(5) Promoting financial integration within Asia should receive high priority; along with developing capital markets, there is a need to strengthen the existing vehicles of macroeconomic policy dialogue and cooperation</a:t>
            </a:r>
          </a:p>
          <a:p>
            <a:pPr marL="514350" indent="-514350">
              <a:buNone/>
            </a:pPr>
            <a:r>
              <a:rPr kumimoji="1" lang="en-US" altLang="ja-JP" dirty="0" smtClean="0"/>
              <a:t>(6) The aim is to promote transparency in policymaking and to have a mechanism of dealing with spillovers; this will help create a stable region in which two-way financial (as well as trade) flows will flourish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kumimoji="1" lang="en-US" altLang="ja-JP" dirty="0" smtClean="0"/>
              <a:t>Japan and the World—a broad national picture</a:t>
            </a:r>
          </a:p>
          <a:p>
            <a:pPr marL="514350" indent="-514350">
              <a:buAutoNum type="arabicPeriod"/>
            </a:pPr>
            <a:r>
              <a:rPr kumimoji="1" lang="en-US" altLang="ja-JP" dirty="0" smtClean="0"/>
              <a:t>Japan and Asia—asymmetry in trade and finance</a:t>
            </a:r>
          </a:p>
          <a:p>
            <a:pPr marL="514350" indent="-514350">
              <a:buAutoNum type="arabicPeriod"/>
            </a:pPr>
            <a:r>
              <a:rPr kumimoji="1" lang="en-US" altLang="ja-JP" dirty="0" smtClean="0"/>
              <a:t>Promoting financial integration in Asia—strengthening the existing vehicles of regional cooperation</a:t>
            </a:r>
          </a:p>
          <a:p>
            <a:pPr marL="514350" indent="-514350">
              <a:buNone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Japan and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81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Japan’s External Sector Expanded during the Past 20 Years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810000" cy="359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038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96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This Corresponds to a Decline in Manufacturing Employment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 Income from Abroad Increased during the Same Period</a:t>
            </a:r>
            <a:endParaRPr 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0084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Reflects the Accumulation of Net Foreign Assets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9631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1381</Words>
  <Application>Microsoft Office PowerPoint</Application>
  <PresentationFormat>画面に合わせる (4:3)</PresentationFormat>
  <Paragraphs>247</Paragraphs>
  <Slides>27</Slides>
  <Notes>27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Office Theme</vt:lpstr>
      <vt:lpstr>Asia and the Future Economic Role of Japan  Remarks Prepared for the NBER Japan Project Meeting, 24-25 June 2011</vt:lpstr>
      <vt:lpstr>Main Argument</vt:lpstr>
      <vt:lpstr>Main Argument (concluded)</vt:lpstr>
      <vt:lpstr>Outline</vt:lpstr>
      <vt:lpstr>1. Japan and the World</vt:lpstr>
      <vt:lpstr>Japan’s External Sector Expanded during the Past 20 Years</vt:lpstr>
      <vt:lpstr>This Corresponds to a Decline in Manufacturing Employment</vt:lpstr>
      <vt:lpstr>Net Income from Abroad Increased during the Same Period</vt:lpstr>
      <vt:lpstr>This Reflects the Accumulation of Net Foreign Assets</vt:lpstr>
      <vt:lpstr>This Kept the Current Account in Surplus Despite the Narrowing of Trade Balance Surplus</vt:lpstr>
      <vt:lpstr>Returns on Portfolio Investment Are by Far the Dominant Part of Foreign Income</vt:lpstr>
      <vt:lpstr>2. Japan and Asia</vt:lpstr>
      <vt:lpstr>Asia is Japan’s Most Important Export Market; China’s Importance Rose</vt:lpstr>
      <vt:lpstr>For Imports, Asia is Also the Most Important Origin; China’s Share Rose at the Expense of All Others</vt:lpstr>
      <vt:lpstr>Trade Balance Surplus Narrowed with N. America and Europe, but Widened with Asia; A Deficit with China</vt:lpstr>
      <vt:lpstr>But the Current Account Surplus with N. America and Europe Has Not Narrowed As Much</vt:lpstr>
      <vt:lpstr>This Reflects a Larger Income Account Surplus with N. America and Europe</vt:lpstr>
      <vt:lpstr>Japan’s Financial Link with Asia is Weak</vt:lpstr>
      <vt:lpstr>3. Promoting Financial Integration in Asia</vt:lpstr>
      <vt:lpstr>Why Is Japan’s Financial Link with Asia So Weak?</vt:lpstr>
      <vt:lpstr>Macroeconomic and Financial Cooperation in Asia</vt:lpstr>
      <vt:lpstr>CMI Multilateralization (CMIM)</vt:lpstr>
      <vt:lpstr>スライド 23</vt:lpstr>
      <vt:lpstr>Problems</vt:lpstr>
      <vt:lpstr>The Way Forward</vt:lpstr>
      <vt:lpstr>Conclusion 1</vt:lpstr>
      <vt:lpstr>Conclusion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 and the Future Economic Role of Japan</dc:title>
  <dc:creator>Takagi</dc:creator>
  <cp:lastModifiedBy>Takagi</cp:lastModifiedBy>
  <cp:revision>38</cp:revision>
  <dcterms:created xsi:type="dcterms:W3CDTF">2011-06-21T11:13:31Z</dcterms:created>
  <dcterms:modified xsi:type="dcterms:W3CDTF">2011-06-22T04:40:24Z</dcterms:modified>
</cp:coreProperties>
</file>